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47"/>
  </p:handoutMasterIdLst>
  <p:sldIdLst>
    <p:sldId id="256" r:id="rId4"/>
    <p:sldId id="269" r:id="rId6"/>
    <p:sldId id="258" r:id="rId7"/>
    <p:sldId id="310" r:id="rId8"/>
    <p:sldId id="360" r:id="rId9"/>
    <p:sldId id="361" r:id="rId10"/>
    <p:sldId id="362" r:id="rId11"/>
    <p:sldId id="363" r:id="rId12"/>
    <p:sldId id="366" r:id="rId13"/>
    <p:sldId id="367" r:id="rId14"/>
    <p:sldId id="364" r:id="rId15"/>
    <p:sldId id="313" r:id="rId16"/>
    <p:sldId id="314" r:id="rId17"/>
    <p:sldId id="365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81" r:id="rId28"/>
    <p:sldId id="382" r:id="rId29"/>
    <p:sldId id="377" r:id="rId30"/>
    <p:sldId id="378" r:id="rId31"/>
    <p:sldId id="379" r:id="rId32"/>
    <p:sldId id="384" r:id="rId33"/>
    <p:sldId id="385" r:id="rId34"/>
    <p:sldId id="386" r:id="rId35"/>
    <p:sldId id="387" r:id="rId36"/>
    <p:sldId id="388" r:id="rId37"/>
    <p:sldId id="389" r:id="rId38"/>
    <p:sldId id="391" r:id="rId39"/>
    <p:sldId id="392" r:id="rId40"/>
    <p:sldId id="393" r:id="rId41"/>
    <p:sldId id="395" r:id="rId42"/>
    <p:sldId id="394" r:id="rId43"/>
    <p:sldId id="396" r:id="rId44"/>
    <p:sldId id="397" r:id="rId45"/>
    <p:sldId id="261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DD2"/>
    <a:srgbClr val="F70416"/>
    <a:srgbClr val="111CFF"/>
    <a:srgbClr val="F58DF7"/>
    <a:srgbClr val="300EAE"/>
    <a:srgbClr val="0433A9"/>
    <a:srgbClr val="6F96A7"/>
    <a:srgbClr val="FD7623"/>
    <a:srgbClr val="FFC000"/>
    <a:srgbClr val="FAA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8" autoAdjust="0"/>
    <p:restoredTop sz="95728" autoAdjust="0"/>
  </p:normalViewPr>
  <p:slideViewPr>
    <p:cSldViewPr snapToGrid="0">
      <p:cViewPr varScale="1">
        <p:scale>
          <a:sx n="109" d="100"/>
          <a:sy n="109" d="100"/>
        </p:scale>
        <p:origin x="84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3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6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61998" y="-667399"/>
            <a:ext cx="4791131" cy="5788739"/>
            <a:chOff x="8161998" y="-667399"/>
            <a:chExt cx="4791131" cy="5788739"/>
          </a:xfrm>
        </p:grpSpPr>
        <p:sp>
          <p:nvSpPr>
            <p:cNvPr id="8" name="ïṣḻiďe"/>
            <p:cNvSpPr/>
            <p:nvPr/>
          </p:nvSpPr>
          <p:spPr>
            <a:xfrm>
              <a:off x="10522824" y="-667399"/>
              <a:ext cx="1249892" cy="1234657"/>
            </a:xfrm>
            <a:custGeom>
              <a:avLst/>
              <a:gdLst>
                <a:gd name="connsiteX0" fmla="*/ 1249893 w 1249892"/>
                <a:gd name="connsiteY0" fmla="*/ 1234658 h 1234657"/>
                <a:gd name="connsiteX1" fmla="*/ 833262 w 1249892"/>
                <a:gd name="connsiteY1" fmla="*/ 0 h 1234657"/>
                <a:gd name="connsiteX2" fmla="*/ 0 w 1249892"/>
                <a:gd name="connsiteY2" fmla="*/ 870585 h 123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892" h="1234657">
                  <a:moveTo>
                    <a:pt x="1249893" y="1234658"/>
                  </a:moveTo>
                  <a:lnTo>
                    <a:pt x="833262" y="0"/>
                  </a:lnTo>
                  <a:lnTo>
                    <a:pt x="0" y="87058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îṥ1ïḑé"/>
            <p:cNvSpPr/>
            <p:nvPr/>
          </p:nvSpPr>
          <p:spPr>
            <a:xfrm>
              <a:off x="11633819" y="139886"/>
              <a:ext cx="1319310" cy="1614626"/>
            </a:xfrm>
            <a:custGeom>
              <a:avLst/>
              <a:gdLst>
                <a:gd name="connsiteX0" fmla="*/ 1319311 w 1319310"/>
                <a:gd name="connsiteY0" fmla="*/ 1614627 h 1614626"/>
                <a:gd name="connsiteX1" fmla="*/ 555529 w 1319310"/>
                <a:gd name="connsiteY1" fmla="*/ 0 h 1614626"/>
                <a:gd name="connsiteX2" fmla="*/ 0 w 1319310"/>
                <a:gd name="connsiteY2" fmla="*/ 1519648 h 16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10" h="1614626">
                  <a:moveTo>
                    <a:pt x="1319311" y="1614627"/>
                  </a:moveTo>
                  <a:lnTo>
                    <a:pt x="555529" y="0"/>
                  </a:lnTo>
                  <a:lnTo>
                    <a:pt x="0" y="1519648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íṥļîdê"/>
            <p:cNvSpPr/>
            <p:nvPr/>
          </p:nvSpPr>
          <p:spPr>
            <a:xfrm>
              <a:off x="10158303" y="472337"/>
              <a:ext cx="1232523" cy="759767"/>
            </a:xfrm>
            <a:custGeom>
              <a:avLst/>
              <a:gdLst>
                <a:gd name="connsiteX0" fmla="*/ 1232523 w 1232523"/>
                <a:gd name="connsiteY0" fmla="*/ 759768 h 759767"/>
                <a:gd name="connsiteX1" fmla="*/ 833262 w 1232523"/>
                <a:gd name="connsiteY1" fmla="*/ 0 h 759767"/>
                <a:gd name="connsiteX2" fmla="*/ 0 w 1232523"/>
                <a:gd name="connsiteY2" fmla="*/ 395695 h 75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523" h="759767">
                  <a:moveTo>
                    <a:pt x="1232523" y="759768"/>
                  </a:moveTo>
                  <a:lnTo>
                    <a:pt x="833262" y="0"/>
                  </a:lnTo>
                  <a:lnTo>
                    <a:pt x="0" y="3956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îSľiḑe"/>
            <p:cNvSpPr/>
            <p:nvPr/>
          </p:nvSpPr>
          <p:spPr>
            <a:xfrm>
              <a:off x="9515986" y="1184644"/>
              <a:ext cx="833261" cy="728146"/>
            </a:xfrm>
            <a:custGeom>
              <a:avLst/>
              <a:gdLst>
                <a:gd name="connsiteX0" fmla="*/ 833262 w 833261"/>
                <a:gd name="connsiteY0" fmla="*/ 728146 h 728146"/>
                <a:gd name="connsiteX1" fmla="*/ 642317 w 833261"/>
                <a:gd name="connsiteY1" fmla="*/ 0 h 728146"/>
                <a:gd name="connsiteX2" fmla="*/ 0 w 833261"/>
                <a:gd name="connsiteY2" fmla="*/ 269095 h 7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261" h="728146">
                  <a:moveTo>
                    <a:pt x="833262" y="728146"/>
                  </a:moveTo>
                  <a:lnTo>
                    <a:pt x="642317" y="0"/>
                  </a:lnTo>
                  <a:lnTo>
                    <a:pt x="0" y="269095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iŝḻiḑê"/>
            <p:cNvSpPr/>
            <p:nvPr/>
          </p:nvSpPr>
          <p:spPr>
            <a:xfrm>
              <a:off x="9429199" y="994688"/>
              <a:ext cx="190945" cy="316555"/>
            </a:xfrm>
            <a:custGeom>
              <a:avLst/>
              <a:gdLst>
                <a:gd name="connsiteX0" fmla="*/ 190946 w 190945"/>
                <a:gd name="connsiteY0" fmla="*/ 0 h 316555"/>
                <a:gd name="connsiteX1" fmla="*/ 17370 w 190945"/>
                <a:gd name="connsiteY1" fmla="*/ 316556 h 316555"/>
                <a:gd name="connsiteX2" fmla="*/ 0 w 190945"/>
                <a:gd name="connsiteY2" fmla="*/ 31622 h 3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5" h="316555">
                  <a:moveTo>
                    <a:pt x="190946" y="0"/>
                  </a:moveTo>
                  <a:lnTo>
                    <a:pt x="17370" y="316556"/>
                  </a:lnTo>
                  <a:lnTo>
                    <a:pt x="0" y="3162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ïsľídê"/>
            <p:cNvSpPr/>
            <p:nvPr/>
          </p:nvSpPr>
          <p:spPr>
            <a:xfrm>
              <a:off x="11512353" y="1817812"/>
              <a:ext cx="251709" cy="324503"/>
            </a:xfrm>
            <a:custGeom>
              <a:avLst/>
              <a:gdLst>
                <a:gd name="connsiteX0" fmla="*/ 251709 w 251709"/>
                <a:gd name="connsiteY0" fmla="*/ 79139 h 324503"/>
                <a:gd name="connsiteX1" fmla="*/ 173576 w 251709"/>
                <a:gd name="connsiteY1" fmla="*/ 324504 h 324503"/>
                <a:gd name="connsiteX2" fmla="*/ 0 w 251709"/>
                <a:gd name="connsiteY2" fmla="*/ 0 h 32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324503">
                  <a:moveTo>
                    <a:pt x="251709" y="79139"/>
                  </a:moveTo>
                  <a:lnTo>
                    <a:pt x="173576" y="324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iṩľíďè"/>
            <p:cNvSpPr/>
            <p:nvPr/>
          </p:nvSpPr>
          <p:spPr>
            <a:xfrm>
              <a:off x="10193043" y="211133"/>
              <a:ext cx="277733" cy="332394"/>
            </a:xfrm>
            <a:custGeom>
              <a:avLst/>
              <a:gdLst>
                <a:gd name="connsiteX0" fmla="*/ 277733 w 277733"/>
                <a:gd name="connsiteY0" fmla="*/ 126600 h 332394"/>
                <a:gd name="connsiteX1" fmla="*/ 0 w 277733"/>
                <a:gd name="connsiteY1" fmla="*/ 0 h 332394"/>
                <a:gd name="connsiteX2" fmla="*/ 156206 w 277733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733" h="332394">
                  <a:moveTo>
                    <a:pt x="277733" y="126600"/>
                  </a:moveTo>
                  <a:lnTo>
                    <a:pt x="0" y="0"/>
                  </a:lnTo>
                  <a:lnTo>
                    <a:pt x="156206" y="332395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î$1ïďê"/>
            <p:cNvSpPr/>
            <p:nvPr/>
          </p:nvSpPr>
          <p:spPr>
            <a:xfrm>
              <a:off x="8804314" y="329842"/>
              <a:ext cx="1197783" cy="799393"/>
            </a:xfrm>
            <a:custGeom>
              <a:avLst/>
              <a:gdLst>
                <a:gd name="connsiteX0" fmla="*/ 1197783 w 1197783"/>
                <a:gd name="connsiteY0" fmla="*/ 150387 h 799393"/>
                <a:gd name="connsiteX1" fmla="*/ 0 w 1197783"/>
                <a:gd name="connsiteY1" fmla="*/ 799394 h 799393"/>
                <a:gd name="connsiteX2" fmla="*/ 312411 w 1197783"/>
                <a:gd name="connsiteY2" fmla="*/ 0 h 79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783" h="799393">
                  <a:moveTo>
                    <a:pt x="1197783" y="150387"/>
                  </a:moveTo>
                  <a:lnTo>
                    <a:pt x="0" y="799394"/>
                  </a:lnTo>
                  <a:lnTo>
                    <a:pt x="312411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îṣļíḋe"/>
            <p:cNvSpPr/>
            <p:nvPr/>
          </p:nvSpPr>
          <p:spPr>
            <a:xfrm>
              <a:off x="9056023" y="-532851"/>
              <a:ext cx="1119649" cy="791445"/>
            </a:xfrm>
            <a:custGeom>
              <a:avLst/>
              <a:gdLst>
                <a:gd name="connsiteX0" fmla="*/ 1119649 w 1119649"/>
                <a:gd name="connsiteY0" fmla="*/ 379912 h 791445"/>
                <a:gd name="connsiteX1" fmla="*/ 459963 w 1119649"/>
                <a:gd name="connsiteY1" fmla="*/ 791446 h 791445"/>
                <a:gd name="connsiteX2" fmla="*/ 0 w 1119649"/>
                <a:gd name="connsiteY2" fmla="*/ 0 h 7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49" h="791445">
                  <a:moveTo>
                    <a:pt x="1119649" y="379912"/>
                  </a:moveTo>
                  <a:lnTo>
                    <a:pt x="459963" y="7914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ïŝ1îdè"/>
            <p:cNvSpPr/>
            <p:nvPr/>
          </p:nvSpPr>
          <p:spPr>
            <a:xfrm>
              <a:off x="8161998" y="-34230"/>
              <a:ext cx="616230" cy="933941"/>
            </a:xfrm>
            <a:custGeom>
              <a:avLst/>
              <a:gdLst>
                <a:gd name="connsiteX0" fmla="*/ 616231 w 616230"/>
                <a:gd name="connsiteY0" fmla="*/ 522351 h 933941"/>
                <a:gd name="connsiteX1" fmla="*/ 303757 w 616230"/>
                <a:gd name="connsiteY1" fmla="*/ 0 h 933941"/>
                <a:gd name="connsiteX2" fmla="*/ 0 w 616230"/>
                <a:gd name="connsiteY2" fmla="*/ 933941 h 93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30" h="933941">
                  <a:moveTo>
                    <a:pt x="616231" y="522351"/>
                  </a:moveTo>
                  <a:lnTo>
                    <a:pt x="303757" y="0"/>
                  </a:lnTo>
                  <a:lnTo>
                    <a:pt x="0" y="93394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iṩḻíďè"/>
            <p:cNvSpPr/>
            <p:nvPr/>
          </p:nvSpPr>
          <p:spPr>
            <a:xfrm>
              <a:off x="8691440" y="37016"/>
              <a:ext cx="251709" cy="221577"/>
            </a:xfrm>
            <a:custGeom>
              <a:avLst/>
              <a:gdLst>
                <a:gd name="connsiteX0" fmla="*/ 251709 w 251709"/>
                <a:gd name="connsiteY0" fmla="*/ 47461 h 221577"/>
                <a:gd name="connsiteX1" fmla="*/ 190946 w 251709"/>
                <a:gd name="connsiteY1" fmla="*/ 221578 h 221577"/>
                <a:gd name="connsiteX2" fmla="*/ 0 w 251709"/>
                <a:gd name="connsiteY2" fmla="*/ 0 h 22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221577">
                  <a:moveTo>
                    <a:pt x="251709" y="47461"/>
                  </a:moveTo>
                  <a:lnTo>
                    <a:pt x="190946" y="2215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ísľîḍé"/>
            <p:cNvSpPr/>
            <p:nvPr/>
          </p:nvSpPr>
          <p:spPr>
            <a:xfrm>
              <a:off x="9559442" y="2775483"/>
              <a:ext cx="850570" cy="419481"/>
            </a:xfrm>
            <a:custGeom>
              <a:avLst/>
              <a:gdLst>
                <a:gd name="connsiteX0" fmla="*/ 850570 w 850570"/>
                <a:gd name="connsiteY0" fmla="*/ 364073 h 419481"/>
                <a:gd name="connsiteX1" fmla="*/ 555467 w 850570"/>
                <a:gd name="connsiteY1" fmla="*/ 0 h 419481"/>
                <a:gd name="connsiteX2" fmla="*/ 0 w 850570"/>
                <a:gd name="connsiteY2" fmla="*/ 419481 h 41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570" h="419481">
                  <a:moveTo>
                    <a:pt x="850570" y="364073"/>
                  </a:moveTo>
                  <a:lnTo>
                    <a:pt x="555467" y="0"/>
                  </a:lnTo>
                  <a:lnTo>
                    <a:pt x="0" y="419481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îs1iḍè"/>
            <p:cNvSpPr/>
            <p:nvPr/>
          </p:nvSpPr>
          <p:spPr>
            <a:xfrm>
              <a:off x="10262460" y="2300593"/>
              <a:ext cx="147551" cy="229525"/>
            </a:xfrm>
            <a:custGeom>
              <a:avLst/>
              <a:gdLst>
                <a:gd name="connsiteX0" fmla="*/ 147552 w 147551"/>
                <a:gd name="connsiteY0" fmla="*/ 174117 h 229525"/>
                <a:gd name="connsiteX1" fmla="*/ 121528 w 147551"/>
                <a:gd name="connsiteY1" fmla="*/ 0 h 229525"/>
                <a:gd name="connsiteX2" fmla="*/ 0 w 147551"/>
                <a:gd name="connsiteY2" fmla="*/ 229526 h 22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551" h="229525">
                  <a:moveTo>
                    <a:pt x="147552" y="174117"/>
                  </a:moveTo>
                  <a:lnTo>
                    <a:pt x="121528" y="0"/>
                  </a:lnTo>
                  <a:lnTo>
                    <a:pt x="0" y="229526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iśḷïḍê"/>
            <p:cNvSpPr/>
            <p:nvPr/>
          </p:nvSpPr>
          <p:spPr>
            <a:xfrm>
              <a:off x="9729989" y="2189776"/>
              <a:ext cx="413972" cy="459051"/>
            </a:xfrm>
            <a:custGeom>
              <a:avLst/>
              <a:gdLst>
                <a:gd name="connsiteX0" fmla="*/ 413973 w 413972"/>
                <a:gd name="connsiteY0" fmla="*/ 0 h 459051"/>
                <a:gd name="connsiteX1" fmla="*/ 313277 w 413972"/>
                <a:gd name="connsiteY1" fmla="*/ 438646 h 459051"/>
                <a:gd name="connsiteX2" fmla="*/ 0 w 413972"/>
                <a:gd name="connsiteY2" fmla="*/ 459051 h 45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3972" h="459051">
                  <a:moveTo>
                    <a:pt x="413973" y="0"/>
                  </a:moveTo>
                  <a:lnTo>
                    <a:pt x="313277" y="438646"/>
                  </a:lnTo>
                  <a:lnTo>
                    <a:pt x="0" y="45905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iṡḻiḍè"/>
            <p:cNvSpPr/>
            <p:nvPr/>
          </p:nvSpPr>
          <p:spPr>
            <a:xfrm>
              <a:off x="11251928" y="2949600"/>
              <a:ext cx="676994" cy="1005132"/>
            </a:xfrm>
            <a:custGeom>
              <a:avLst/>
              <a:gdLst>
                <a:gd name="connsiteX0" fmla="*/ 676995 w 676994"/>
                <a:gd name="connsiteY0" fmla="*/ 0 h 1005132"/>
                <a:gd name="connsiteX1" fmla="*/ 607576 w 676994"/>
                <a:gd name="connsiteY1" fmla="*/ 1005132 h 1005132"/>
                <a:gd name="connsiteX2" fmla="*/ 0 w 676994"/>
                <a:gd name="connsiteY2" fmla="*/ 379912 h 10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994" h="1005132">
                  <a:moveTo>
                    <a:pt x="676995" y="0"/>
                  </a:moveTo>
                  <a:lnTo>
                    <a:pt x="607576" y="1005132"/>
                  </a:lnTo>
                  <a:lnTo>
                    <a:pt x="0" y="37991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ïṡľiḋé"/>
            <p:cNvSpPr/>
            <p:nvPr/>
          </p:nvSpPr>
          <p:spPr>
            <a:xfrm>
              <a:off x="11104376" y="2055229"/>
              <a:ext cx="1345334" cy="1115949"/>
            </a:xfrm>
            <a:custGeom>
              <a:avLst/>
              <a:gdLst>
                <a:gd name="connsiteX0" fmla="*/ 1345335 w 1345334"/>
                <a:gd name="connsiteY0" fmla="*/ 1115950 h 1115949"/>
                <a:gd name="connsiteX1" fmla="*/ 0 w 1345334"/>
                <a:gd name="connsiteY1" fmla="*/ 538190 h 1115949"/>
                <a:gd name="connsiteX2" fmla="*/ 1050232 w 1345334"/>
                <a:gd name="connsiteY2" fmla="*/ 0 h 111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334" h="1115949">
                  <a:moveTo>
                    <a:pt x="1345335" y="1115950"/>
                  </a:moveTo>
                  <a:lnTo>
                    <a:pt x="0" y="538190"/>
                  </a:lnTo>
                  <a:lnTo>
                    <a:pt x="1050232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íślîḍê"/>
            <p:cNvSpPr/>
            <p:nvPr/>
          </p:nvSpPr>
          <p:spPr>
            <a:xfrm>
              <a:off x="10449697" y="1390383"/>
              <a:ext cx="1482996" cy="1472131"/>
            </a:xfrm>
            <a:custGeom>
              <a:avLst/>
              <a:gdLst>
                <a:gd name="connsiteX0" fmla="*/ 1482996 w 1482996"/>
                <a:gd name="connsiteY0" fmla="*/ 1198245 h 1472131"/>
                <a:gd name="connsiteX1" fmla="*/ 319087 w 1482996"/>
                <a:gd name="connsiteY1" fmla="*/ 0 h 1472131"/>
                <a:gd name="connsiteX2" fmla="*/ 0 w 1482996"/>
                <a:gd name="connsiteY2" fmla="*/ 1472131 h 147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996" h="1472131">
                  <a:moveTo>
                    <a:pt x="1482996" y="1198245"/>
                  </a:moveTo>
                  <a:lnTo>
                    <a:pt x="319087" y="0"/>
                  </a:lnTo>
                  <a:lnTo>
                    <a:pt x="0" y="14721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  <a:tileRect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îš1ïďe"/>
            <p:cNvSpPr/>
            <p:nvPr/>
          </p:nvSpPr>
          <p:spPr>
            <a:xfrm>
              <a:off x="10253806" y="3337404"/>
              <a:ext cx="451309" cy="625276"/>
            </a:xfrm>
            <a:custGeom>
              <a:avLst/>
              <a:gdLst>
                <a:gd name="connsiteX0" fmla="*/ 451309 w 451309"/>
                <a:gd name="connsiteY0" fmla="*/ 118708 h 625276"/>
                <a:gd name="connsiteX1" fmla="*/ 0 w 451309"/>
                <a:gd name="connsiteY1" fmla="*/ 0 h 625276"/>
                <a:gd name="connsiteX2" fmla="*/ 147552 w 451309"/>
                <a:gd name="connsiteY2" fmla="*/ 625277 h 62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309" h="625276">
                  <a:moveTo>
                    <a:pt x="451309" y="118708"/>
                  </a:moveTo>
                  <a:lnTo>
                    <a:pt x="0" y="0"/>
                  </a:lnTo>
                  <a:lnTo>
                    <a:pt x="147552" y="625277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iŝlîḍé"/>
            <p:cNvSpPr/>
            <p:nvPr/>
          </p:nvSpPr>
          <p:spPr>
            <a:xfrm>
              <a:off x="10924867" y="3479899"/>
              <a:ext cx="518007" cy="831015"/>
            </a:xfrm>
            <a:custGeom>
              <a:avLst/>
              <a:gdLst>
                <a:gd name="connsiteX0" fmla="*/ 76712 w 518007"/>
                <a:gd name="connsiteY0" fmla="*/ 0 h 831015"/>
                <a:gd name="connsiteX1" fmla="*/ 518007 w 518007"/>
                <a:gd name="connsiteY1" fmla="*/ 271181 h 831015"/>
                <a:gd name="connsiteX2" fmla="*/ 0 w 518007"/>
                <a:gd name="connsiteY2" fmla="*/ 831015 h 83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07" h="831015">
                  <a:moveTo>
                    <a:pt x="76712" y="0"/>
                  </a:moveTo>
                  <a:lnTo>
                    <a:pt x="518007" y="271181"/>
                  </a:lnTo>
                  <a:lnTo>
                    <a:pt x="0" y="83101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îśḻïdé"/>
            <p:cNvSpPr/>
            <p:nvPr/>
          </p:nvSpPr>
          <p:spPr>
            <a:xfrm>
              <a:off x="10844013" y="2917922"/>
              <a:ext cx="416630" cy="197903"/>
            </a:xfrm>
            <a:custGeom>
              <a:avLst/>
              <a:gdLst>
                <a:gd name="connsiteX0" fmla="*/ 260363 w 416630"/>
                <a:gd name="connsiteY0" fmla="*/ 197904 h 197903"/>
                <a:gd name="connsiteX1" fmla="*/ 416631 w 416630"/>
                <a:gd name="connsiteY1" fmla="*/ 0 h 197903"/>
                <a:gd name="connsiteX2" fmla="*/ 0 w 416630"/>
                <a:gd name="connsiteY2" fmla="*/ 39570 h 1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630" h="197903">
                  <a:moveTo>
                    <a:pt x="260363" y="197904"/>
                  </a:moveTo>
                  <a:lnTo>
                    <a:pt x="416631" y="0"/>
                  </a:lnTo>
                  <a:lnTo>
                    <a:pt x="0" y="3957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ísļiďe"/>
            <p:cNvSpPr/>
            <p:nvPr/>
          </p:nvSpPr>
          <p:spPr>
            <a:xfrm>
              <a:off x="11477614" y="733484"/>
              <a:ext cx="173575" cy="308664"/>
            </a:xfrm>
            <a:custGeom>
              <a:avLst/>
              <a:gdLst>
                <a:gd name="connsiteX0" fmla="*/ 173576 w 173575"/>
                <a:gd name="connsiteY0" fmla="*/ 71248 h 308664"/>
                <a:gd name="connsiteX1" fmla="*/ 112812 w 173575"/>
                <a:gd name="connsiteY1" fmla="*/ 308665 h 308664"/>
                <a:gd name="connsiteX2" fmla="*/ 0 w 173575"/>
                <a:gd name="connsiteY2" fmla="*/ 0 h 30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75" h="308664">
                  <a:moveTo>
                    <a:pt x="173576" y="71248"/>
                  </a:moveTo>
                  <a:lnTo>
                    <a:pt x="112812" y="308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iṥḻîḓe"/>
            <p:cNvSpPr/>
            <p:nvPr/>
          </p:nvSpPr>
          <p:spPr>
            <a:xfrm>
              <a:off x="11026243" y="4366323"/>
              <a:ext cx="156267" cy="332394"/>
            </a:xfrm>
            <a:custGeom>
              <a:avLst/>
              <a:gdLst>
                <a:gd name="connsiteX0" fmla="*/ 156268 w 156267"/>
                <a:gd name="connsiteY0" fmla="*/ 87030 h 332394"/>
                <a:gd name="connsiteX1" fmla="*/ 17370 w 156267"/>
                <a:gd name="connsiteY1" fmla="*/ 0 h 332394"/>
                <a:gd name="connsiteX2" fmla="*/ 0 w 156267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7" h="332394">
                  <a:moveTo>
                    <a:pt x="156268" y="87030"/>
                  </a:moveTo>
                  <a:lnTo>
                    <a:pt x="17370" y="0"/>
                  </a:lnTo>
                  <a:lnTo>
                    <a:pt x="0" y="3323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iṥḷïḋé"/>
            <p:cNvSpPr/>
            <p:nvPr/>
          </p:nvSpPr>
          <p:spPr>
            <a:xfrm rot="13369106">
              <a:off x="11555811" y="4167751"/>
              <a:ext cx="911395" cy="953589"/>
            </a:xfrm>
            <a:custGeom>
              <a:avLst/>
              <a:gdLst>
                <a:gd name="connsiteX0" fmla="*/ 911396 w 911395"/>
                <a:gd name="connsiteY0" fmla="*/ 340343 h 1250553"/>
                <a:gd name="connsiteX1" fmla="*/ 0 w 911395"/>
                <a:gd name="connsiteY1" fmla="*/ 0 h 1250553"/>
                <a:gd name="connsiteX2" fmla="*/ 772498 w 911395"/>
                <a:gd name="connsiteY2" fmla="*/ 1250553 h 125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395" h="1250553">
                  <a:moveTo>
                    <a:pt x="911396" y="340343"/>
                  </a:moveTo>
                  <a:lnTo>
                    <a:pt x="0" y="0"/>
                  </a:lnTo>
                  <a:lnTo>
                    <a:pt x="772498" y="1250553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ïśļïdé"/>
            <p:cNvSpPr/>
            <p:nvPr/>
          </p:nvSpPr>
          <p:spPr>
            <a:xfrm>
              <a:off x="9550726" y="1865273"/>
              <a:ext cx="312473" cy="340342"/>
            </a:xfrm>
            <a:custGeom>
              <a:avLst/>
              <a:gdLst>
                <a:gd name="connsiteX0" fmla="*/ 312473 w 312473"/>
                <a:gd name="connsiteY0" fmla="*/ 0 h 340342"/>
                <a:gd name="connsiteX1" fmla="*/ 0 w 312473"/>
                <a:gd name="connsiteY1" fmla="*/ 55408 h 340342"/>
                <a:gd name="connsiteX2" fmla="*/ 208315 w 312473"/>
                <a:gd name="connsiteY2" fmla="*/ 340343 h 34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73" h="340342">
                  <a:moveTo>
                    <a:pt x="312473" y="0"/>
                  </a:moveTo>
                  <a:lnTo>
                    <a:pt x="0" y="55408"/>
                  </a:lnTo>
                  <a:lnTo>
                    <a:pt x="208315" y="340343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-760661" y="1204686"/>
            <a:ext cx="4527681" cy="6252838"/>
            <a:chOff x="-760661" y="1204686"/>
            <a:chExt cx="4527681" cy="6252838"/>
          </a:xfrm>
        </p:grpSpPr>
        <p:sp>
          <p:nvSpPr>
            <p:cNvPr id="35" name="iSḻîḑê"/>
            <p:cNvSpPr/>
            <p:nvPr/>
          </p:nvSpPr>
          <p:spPr>
            <a:xfrm>
              <a:off x="354844" y="6290704"/>
              <a:ext cx="1181164" cy="1166820"/>
            </a:xfrm>
            <a:custGeom>
              <a:avLst/>
              <a:gdLst>
                <a:gd name="connsiteX0" fmla="*/ 0 w 1181164"/>
                <a:gd name="connsiteY0" fmla="*/ 0 h 1166820"/>
                <a:gd name="connsiteX1" fmla="*/ 393722 w 1181164"/>
                <a:gd name="connsiteY1" fmla="*/ 1166821 h 1166820"/>
                <a:gd name="connsiteX2" fmla="*/ 1181165 w 1181164"/>
                <a:gd name="connsiteY2" fmla="*/ 344054 h 116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64" h="1166820">
                  <a:moveTo>
                    <a:pt x="0" y="0"/>
                  </a:moveTo>
                  <a:lnTo>
                    <a:pt x="393722" y="1166821"/>
                  </a:lnTo>
                  <a:lnTo>
                    <a:pt x="1181165" y="344054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îṡ1ïdè"/>
            <p:cNvSpPr/>
            <p:nvPr/>
          </p:nvSpPr>
          <p:spPr>
            <a:xfrm>
              <a:off x="-760661" y="5168787"/>
              <a:ext cx="1246765" cy="1525789"/>
            </a:xfrm>
            <a:custGeom>
              <a:avLst/>
              <a:gdLst>
                <a:gd name="connsiteX0" fmla="*/ 0 w 1246765"/>
                <a:gd name="connsiteY0" fmla="*/ 0 h 1525789"/>
                <a:gd name="connsiteX1" fmla="*/ 721784 w 1246765"/>
                <a:gd name="connsiteY1" fmla="*/ 1525790 h 1525789"/>
                <a:gd name="connsiteX2" fmla="*/ 1246766 w 1246765"/>
                <a:gd name="connsiteY2" fmla="*/ 89755 h 152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6765" h="1525789">
                  <a:moveTo>
                    <a:pt x="0" y="0"/>
                  </a:moveTo>
                  <a:lnTo>
                    <a:pt x="721784" y="1525790"/>
                  </a:lnTo>
                  <a:lnTo>
                    <a:pt x="1246766" y="89755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iṥḻiḓè"/>
            <p:cNvSpPr/>
            <p:nvPr/>
          </p:nvSpPr>
          <p:spPr>
            <a:xfrm>
              <a:off x="715736" y="5662416"/>
              <a:ext cx="1164750" cy="718043"/>
            </a:xfrm>
            <a:custGeom>
              <a:avLst/>
              <a:gdLst>
                <a:gd name="connsiteX0" fmla="*/ 0 w 1164750"/>
                <a:gd name="connsiteY0" fmla="*/ 0 h 718043"/>
                <a:gd name="connsiteX1" fmla="*/ 377307 w 1164750"/>
                <a:gd name="connsiteY1" fmla="*/ 718044 h 718043"/>
                <a:gd name="connsiteX2" fmla="*/ 1164750 w 1164750"/>
                <a:gd name="connsiteY2" fmla="*/ 344054 h 71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50" h="718043">
                  <a:moveTo>
                    <a:pt x="0" y="0"/>
                  </a:moveTo>
                  <a:lnTo>
                    <a:pt x="377307" y="718044"/>
                  </a:lnTo>
                  <a:lnTo>
                    <a:pt x="1164750" y="344054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iṥ1iḑê"/>
            <p:cNvSpPr/>
            <p:nvPr/>
          </p:nvSpPr>
          <p:spPr>
            <a:xfrm>
              <a:off x="1700040" y="5019212"/>
              <a:ext cx="787443" cy="688107"/>
            </a:xfrm>
            <a:custGeom>
              <a:avLst/>
              <a:gdLst>
                <a:gd name="connsiteX0" fmla="*/ 0 w 787443"/>
                <a:gd name="connsiteY0" fmla="*/ 0 h 688107"/>
                <a:gd name="connsiteX1" fmla="*/ 180446 w 787443"/>
                <a:gd name="connsiteY1" fmla="*/ 688107 h 688107"/>
                <a:gd name="connsiteX2" fmla="*/ 787443 w 787443"/>
                <a:gd name="connsiteY2" fmla="*/ 433809 h 68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443" h="688107">
                  <a:moveTo>
                    <a:pt x="0" y="0"/>
                  </a:moveTo>
                  <a:lnTo>
                    <a:pt x="180446" y="688107"/>
                  </a:lnTo>
                  <a:lnTo>
                    <a:pt x="787443" y="433809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ïṣ1íḋê"/>
            <p:cNvSpPr/>
            <p:nvPr/>
          </p:nvSpPr>
          <p:spPr>
            <a:xfrm>
              <a:off x="2389053" y="5587628"/>
              <a:ext cx="180446" cy="299202"/>
            </a:xfrm>
            <a:custGeom>
              <a:avLst/>
              <a:gdLst>
                <a:gd name="connsiteX0" fmla="*/ 0 w 180446"/>
                <a:gd name="connsiteY0" fmla="*/ 299203 h 299202"/>
                <a:gd name="connsiteX1" fmla="*/ 164031 w 180446"/>
                <a:gd name="connsiteY1" fmla="*/ 0 h 299202"/>
                <a:gd name="connsiteX2" fmla="*/ 180446 w 180446"/>
                <a:gd name="connsiteY2" fmla="*/ 269266 h 29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46" h="299202">
                  <a:moveTo>
                    <a:pt x="0" y="299203"/>
                  </a:moveTo>
                  <a:lnTo>
                    <a:pt x="164031" y="0"/>
                  </a:lnTo>
                  <a:lnTo>
                    <a:pt x="180446" y="26926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ïṣ1ïdê"/>
            <p:cNvSpPr/>
            <p:nvPr/>
          </p:nvSpPr>
          <p:spPr>
            <a:xfrm>
              <a:off x="363081" y="4802308"/>
              <a:ext cx="237868" cy="306660"/>
            </a:xfrm>
            <a:custGeom>
              <a:avLst/>
              <a:gdLst>
                <a:gd name="connsiteX0" fmla="*/ 0 w 237868"/>
                <a:gd name="connsiteY0" fmla="*/ 231873 h 306660"/>
                <a:gd name="connsiteX1" fmla="*/ 73779 w 237868"/>
                <a:gd name="connsiteY1" fmla="*/ 0 h 306660"/>
                <a:gd name="connsiteX2" fmla="*/ 237869 w 237868"/>
                <a:gd name="connsiteY2" fmla="*/ 306660 h 30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868" h="306660">
                  <a:moveTo>
                    <a:pt x="0" y="231873"/>
                  </a:moveTo>
                  <a:lnTo>
                    <a:pt x="73779" y="0"/>
                  </a:lnTo>
                  <a:lnTo>
                    <a:pt x="237869" y="30666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iṩḻïdè"/>
            <p:cNvSpPr/>
            <p:nvPr/>
          </p:nvSpPr>
          <p:spPr>
            <a:xfrm>
              <a:off x="1585195" y="6313129"/>
              <a:ext cx="262461" cy="314170"/>
            </a:xfrm>
            <a:custGeom>
              <a:avLst/>
              <a:gdLst>
                <a:gd name="connsiteX0" fmla="*/ 0 w 262461"/>
                <a:gd name="connsiteY0" fmla="*/ 194479 h 314170"/>
                <a:gd name="connsiteX1" fmla="*/ 262462 w 262461"/>
                <a:gd name="connsiteY1" fmla="*/ 314171 h 314170"/>
                <a:gd name="connsiteX2" fmla="*/ 114845 w 262461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461" h="314170">
                  <a:moveTo>
                    <a:pt x="0" y="194479"/>
                  </a:moveTo>
                  <a:lnTo>
                    <a:pt x="262462" y="314171"/>
                  </a:lnTo>
                  <a:lnTo>
                    <a:pt x="114845" y="0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iśľíḓê"/>
            <p:cNvSpPr/>
            <p:nvPr/>
          </p:nvSpPr>
          <p:spPr>
            <a:xfrm>
              <a:off x="2028161" y="5759682"/>
              <a:ext cx="1131920" cy="755437"/>
            </a:xfrm>
            <a:custGeom>
              <a:avLst/>
              <a:gdLst>
                <a:gd name="connsiteX0" fmla="*/ 0 w 1131920"/>
                <a:gd name="connsiteY0" fmla="*/ 613320 h 755437"/>
                <a:gd name="connsiteX1" fmla="*/ 1131921 w 1131920"/>
                <a:gd name="connsiteY1" fmla="*/ 0 h 755437"/>
                <a:gd name="connsiteX2" fmla="*/ 836629 w 1131920"/>
                <a:gd name="connsiteY2" fmla="*/ 755437 h 7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920" h="755437">
                  <a:moveTo>
                    <a:pt x="0" y="613320"/>
                  </a:moveTo>
                  <a:lnTo>
                    <a:pt x="1131921" y="0"/>
                  </a:lnTo>
                  <a:lnTo>
                    <a:pt x="836629" y="755437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îŝļiḓé"/>
            <p:cNvSpPr/>
            <p:nvPr/>
          </p:nvSpPr>
          <p:spPr>
            <a:xfrm>
              <a:off x="1864072" y="6582396"/>
              <a:ext cx="1058141" cy="747979"/>
            </a:xfrm>
            <a:custGeom>
              <a:avLst/>
              <a:gdLst>
                <a:gd name="connsiteX0" fmla="*/ 0 w 1058141"/>
                <a:gd name="connsiteY0" fmla="*/ 388958 h 747979"/>
                <a:gd name="connsiteX1" fmla="*/ 623412 w 1058141"/>
                <a:gd name="connsiteY1" fmla="*/ 0 h 747979"/>
                <a:gd name="connsiteX2" fmla="*/ 1058142 w 1058141"/>
                <a:gd name="connsiteY2" fmla="*/ 747980 h 74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41" h="747979">
                  <a:moveTo>
                    <a:pt x="0" y="388958"/>
                  </a:moveTo>
                  <a:lnTo>
                    <a:pt x="623412" y="0"/>
                  </a:lnTo>
                  <a:lnTo>
                    <a:pt x="1058142" y="74798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îšľïďê"/>
            <p:cNvSpPr/>
            <p:nvPr/>
          </p:nvSpPr>
          <p:spPr>
            <a:xfrm>
              <a:off x="3184675" y="5976586"/>
              <a:ext cx="582345" cy="882586"/>
            </a:xfrm>
            <a:custGeom>
              <a:avLst/>
              <a:gdLst>
                <a:gd name="connsiteX0" fmla="*/ 0 w 582345"/>
                <a:gd name="connsiteY0" fmla="*/ 388905 h 882586"/>
                <a:gd name="connsiteX1" fmla="*/ 295291 w 582345"/>
                <a:gd name="connsiteY1" fmla="*/ 882586 h 882586"/>
                <a:gd name="connsiteX2" fmla="*/ 582346 w 582345"/>
                <a:gd name="connsiteY2" fmla="*/ 0 h 88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2345" h="882586">
                  <a:moveTo>
                    <a:pt x="0" y="388905"/>
                  </a:moveTo>
                  <a:lnTo>
                    <a:pt x="295291" y="882586"/>
                  </a:lnTo>
                  <a:lnTo>
                    <a:pt x="582346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ïsliḓé"/>
            <p:cNvSpPr/>
            <p:nvPr/>
          </p:nvSpPr>
          <p:spPr>
            <a:xfrm>
              <a:off x="3028822" y="6582396"/>
              <a:ext cx="237868" cy="209447"/>
            </a:xfrm>
            <a:custGeom>
              <a:avLst/>
              <a:gdLst>
                <a:gd name="connsiteX0" fmla="*/ 0 w 237868"/>
                <a:gd name="connsiteY0" fmla="*/ 164543 h 209447"/>
                <a:gd name="connsiteX1" fmla="*/ 57422 w 237868"/>
                <a:gd name="connsiteY1" fmla="*/ 0 h 209447"/>
                <a:gd name="connsiteX2" fmla="*/ 237868 w 237868"/>
                <a:gd name="connsiteY2" fmla="*/ 209447 h 2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868" h="209447">
                  <a:moveTo>
                    <a:pt x="0" y="164543"/>
                  </a:moveTo>
                  <a:lnTo>
                    <a:pt x="57422" y="0"/>
                  </a:lnTo>
                  <a:lnTo>
                    <a:pt x="237868" y="209447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íśľiďè"/>
            <p:cNvSpPr/>
            <p:nvPr/>
          </p:nvSpPr>
          <p:spPr>
            <a:xfrm>
              <a:off x="1642618" y="3807541"/>
              <a:ext cx="803858" cy="396415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íśļîdè"/>
            <p:cNvSpPr/>
            <p:nvPr/>
          </p:nvSpPr>
          <p:spPr>
            <a:xfrm>
              <a:off x="1642618" y="4435829"/>
              <a:ext cx="139438" cy="216904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îṩḻiḓè"/>
            <p:cNvSpPr/>
            <p:nvPr/>
          </p:nvSpPr>
          <p:spPr>
            <a:xfrm>
              <a:off x="1894097" y="4323595"/>
              <a:ext cx="391151" cy="433809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íṧḻîḋe"/>
            <p:cNvSpPr/>
            <p:nvPr/>
          </p:nvSpPr>
          <p:spPr>
            <a:xfrm>
              <a:off x="207228" y="3089497"/>
              <a:ext cx="639768" cy="949916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í$ļïdê"/>
            <p:cNvSpPr/>
            <p:nvPr/>
          </p:nvSpPr>
          <p:spPr>
            <a:xfrm>
              <a:off x="-284923" y="3829966"/>
              <a:ext cx="1271358" cy="1054586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iṧļïdè"/>
            <p:cNvSpPr/>
            <p:nvPr/>
          </p:nvSpPr>
          <p:spPr>
            <a:xfrm>
              <a:off x="203665" y="4121658"/>
              <a:ext cx="1401450" cy="1391183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íṥḷíḓè"/>
            <p:cNvSpPr/>
            <p:nvPr/>
          </p:nvSpPr>
          <p:spPr>
            <a:xfrm>
              <a:off x="-153663" y="1795580"/>
              <a:ext cx="918645" cy="1383672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işḷiḋè"/>
            <p:cNvSpPr/>
            <p:nvPr/>
          </p:nvSpPr>
          <p:spPr>
            <a:xfrm>
              <a:off x="666550" y="2752954"/>
              <a:ext cx="489523" cy="785320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iṣlîďê"/>
            <p:cNvSpPr/>
            <p:nvPr/>
          </p:nvSpPr>
          <p:spPr>
            <a:xfrm>
              <a:off x="838818" y="3882328"/>
              <a:ext cx="393663" cy="186968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îš1íḑé"/>
            <p:cNvSpPr/>
            <p:nvPr/>
          </p:nvSpPr>
          <p:spPr>
            <a:xfrm>
              <a:off x="469689" y="5841927"/>
              <a:ext cx="164031" cy="291691"/>
            </a:xfrm>
            <a:custGeom>
              <a:avLst/>
              <a:gdLst>
                <a:gd name="connsiteX0" fmla="*/ 0 w 164031"/>
                <a:gd name="connsiteY0" fmla="*/ 224415 h 291691"/>
                <a:gd name="connsiteX1" fmla="*/ 57423 w 164031"/>
                <a:gd name="connsiteY1" fmla="*/ 0 h 291691"/>
                <a:gd name="connsiteX2" fmla="*/ 164031 w 164031"/>
                <a:gd name="connsiteY2" fmla="*/ 291692 h 2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031" h="291691">
                  <a:moveTo>
                    <a:pt x="0" y="224415"/>
                  </a:moveTo>
                  <a:lnTo>
                    <a:pt x="57423" y="0"/>
                  </a:lnTo>
                  <a:lnTo>
                    <a:pt x="164031" y="291692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îṩlîḑè"/>
            <p:cNvSpPr/>
            <p:nvPr/>
          </p:nvSpPr>
          <p:spPr>
            <a:xfrm>
              <a:off x="912597" y="2386421"/>
              <a:ext cx="147674" cy="314170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ïŝľíďe"/>
            <p:cNvSpPr/>
            <p:nvPr/>
          </p:nvSpPr>
          <p:spPr>
            <a:xfrm>
              <a:off x="641957" y="1204686"/>
              <a:ext cx="861222" cy="1181735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îS1îḍè"/>
            <p:cNvSpPr/>
            <p:nvPr/>
          </p:nvSpPr>
          <p:spPr>
            <a:xfrm>
              <a:off x="2159363" y="4742489"/>
              <a:ext cx="295291" cy="321575"/>
            </a:xfrm>
            <a:custGeom>
              <a:avLst/>
              <a:gdLst>
                <a:gd name="connsiteX0" fmla="*/ 0 w 295291"/>
                <a:gd name="connsiteY0" fmla="*/ 321575 h 321575"/>
                <a:gd name="connsiteX1" fmla="*/ 295291 w 295291"/>
                <a:gd name="connsiteY1" fmla="*/ 269213 h 321575"/>
                <a:gd name="connsiteX2" fmla="*/ 98430 w 295291"/>
                <a:gd name="connsiteY2" fmla="*/ 0 h 32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91" h="321575">
                  <a:moveTo>
                    <a:pt x="0" y="321575"/>
                  </a:moveTo>
                  <a:lnTo>
                    <a:pt x="295291" y="269213"/>
                  </a:lnTo>
                  <a:lnTo>
                    <a:pt x="98430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íṡḻiďè"/>
            <p:cNvSpPr/>
            <p:nvPr/>
          </p:nvSpPr>
          <p:spPr>
            <a:xfrm rot="6848855">
              <a:off x="1365225" y="3054362"/>
              <a:ext cx="523885" cy="396415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5185" y="6012617"/>
            <a:ext cx="3737639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579554" y="4566299"/>
            <a:ext cx="11054265" cy="558799"/>
          </a:xfrm>
          <a:prstGeom prst="rect">
            <a:avLst/>
          </a:prstGeom>
          <a:noFill/>
        </p:spPr>
        <p:txBody>
          <a:bodyPr t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579003" y="2316184"/>
            <a:ext cx="11054816" cy="164407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79003" y="6012617"/>
            <a:ext cx="393856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ctrTitle" hasCustomPrompt="1"/>
          </p:nvPr>
        </p:nvSpPr>
        <p:spPr>
          <a:xfrm>
            <a:off x="581025" y="1591379"/>
            <a:ext cx="11191691" cy="25161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07188" y="5944192"/>
            <a:ext cx="49149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581025" y="5944192"/>
            <a:ext cx="49149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2"/>
          <a:srcRect t="11682" r="15717" b="-3961"/>
          <a:stretch>
            <a:fillRect/>
          </a:stretch>
        </p:blipFill>
        <p:spPr>
          <a:xfrm>
            <a:off x="8153654" y="0"/>
            <a:ext cx="4038346" cy="55128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570641" y="3792642"/>
            <a:ext cx="4617356" cy="516164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570641" y="2557076"/>
            <a:ext cx="4617356" cy="11557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24187" y="2106713"/>
            <a:ext cx="3228712" cy="2906067"/>
            <a:chOff x="-875931" y="2538513"/>
            <a:chExt cx="2823626" cy="2906067"/>
          </a:xfrm>
        </p:grpSpPr>
        <p:sp>
          <p:nvSpPr>
            <p:cNvPr id="17" name="îšliḍe"/>
            <p:cNvSpPr/>
            <p:nvPr/>
          </p:nvSpPr>
          <p:spPr>
            <a:xfrm>
              <a:off x="1268855" y="4375194"/>
              <a:ext cx="678840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iṣľïdé"/>
            <p:cNvSpPr/>
            <p:nvPr/>
          </p:nvSpPr>
          <p:spPr>
            <a:xfrm>
              <a:off x="1268855" y="4905770"/>
              <a:ext cx="117752" cy="183171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íṧḷïḑé"/>
            <p:cNvSpPr/>
            <p:nvPr/>
          </p:nvSpPr>
          <p:spPr>
            <a:xfrm>
              <a:off x="1481223" y="4810990"/>
              <a:ext cx="330318" cy="366342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iṧļiḍé"/>
            <p:cNvSpPr/>
            <p:nvPr/>
          </p:nvSpPr>
          <p:spPr>
            <a:xfrm>
              <a:off x="56700" y="3768822"/>
              <a:ext cx="540270" cy="802183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íṣ1îḋe"/>
            <p:cNvSpPr/>
            <p:nvPr/>
          </p:nvSpPr>
          <p:spPr>
            <a:xfrm>
              <a:off x="-875931" y="4271281"/>
              <a:ext cx="973835" cy="807790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>
                <a:alpha val="50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íşľîḍe"/>
            <p:cNvSpPr/>
            <p:nvPr/>
          </p:nvSpPr>
          <p:spPr>
            <a:xfrm>
              <a:off x="425306" y="4662762"/>
              <a:ext cx="787590" cy="781818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îśḻíďè"/>
            <p:cNvSpPr/>
            <p:nvPr/>
          </p:nvSpPr>
          <p:spPr>
            <a:xfrm>
              <a:off x="-227298" y="3037488"/>
              <a:ext cx="594584" cy="895568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iṡlîḍè"/>
            <p:cNvSpPr/>
            <p:nvPr/>
          </p:nvSpPr>
          <p:spPr>
            <a:xfrm>
              <a:off x="444587" y="3484619"/>
              <a:ext cx="413391" cy="663185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ïṣļïḍê"/>
            <p:cNvSpPr/>
            <p:nvPr/>
          </p:nvSpPr>
          <p:spPr>
            <a:xfrm>
              <a:off x="590063" y="4438350"/>
              <a:ext cx="332440" cy="157890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îṡľíďê"/>
            <p:cNvSpPr/>
            <p:nvPr/>
          </p:nvSpPr>
          <p:spPr>
            <a:xfrm>
              <a:off x="652368" y="3175091"/>
              <a:ext cx="124707" cy="265309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ïŝľíḑe"/>
            <p:cNvSpPr/>
            <p:nvPr/>
          </p:nvSpPr>
          <p:spPr>
            <a:xfrm>
              <a:off x="779417" y="2538513"/>
              <a:ext cx="727283" cy="997949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iŝľîḋè"/>
            <p:cNvSpPr/>
            <p:nvPr/>
          </p:nvSpPr>
          <p:spPr>
            <a:xfrm rot="6848855">
              <a:off x="1034603" y="3739152"/>
              <a:ext cx="442409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ctrTitle" hasCustomPrompt="1"/>
          </p:nvPr>
        </p:nvSpPr>
        <p:spPr>
          <a:xfrm>
            <a:off x="581025" y="1591379"/>
            <a:ext cx="11191691" cy="25161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07188" y="5944192"/>
            <a:ext cx="49149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581025" y="5944192"/>
            <a:ext cx="49149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161998" y="-667399"/>
            <a:ext cx="4791131" cy="5788739"/>
            <a:chOff x="8161998" y="-667399"/>
            <a:chExt cx="4791131" cy="5788739"/>
          </a:xfrm>
        </p:grpSpPr>
        <p:sp>
          <p:nvSpPr>
            <p:cNvPr id="8" name="îṩḻîḋe"/>
            <p:cNvSpPr/>
            <p:nvPr/>
          </p:nvSpPr>
          <p:spPr>
            <a:xfrm>
              <a:off x="10522824" y="-667399"/>
              <a:ext cx="1249892" cy="1234657"/>
            </a:xfrm>
            <a:custGeom>
              <a:avLst/>
              <a:gdLst>
                <a:gd name="connsiteX0" fmla="*/ 1249893 w 1249892"/>
                <a:gd name="connsiteY0" fmla="*/ 1234658 h 1234657"/>
                <a:gd name="connsiteX1" fmla="*/ 833262 w 1249892"/>
                <a:gd name="connsiteY1" fmla="*/ 0 h 1234657"/>
                <a:gd name="connsiteX2" fmla="*/ 0 w 1249892"/>
                <a:gd name="connsiteY2" fmla="*/ 870585 h 123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892" h="1234657">
                  <a:moveTo>
                    <a:pt x="1249893" y="1234658"/>
                  </a:moveTo>
                  <a:lnTo>
                    <a:pt x="833262" y="0"/>
                  </a:lnTo>
                  <a:lnTo>
                    <a:pt x="0" y="87058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íş1iḑè"/>
            <p:cNvSpPr/>
            <p:nvPr/>
          </p:nvSpPr>
          <p:spPr>
            <a:xfrm>
              <a:off x="11633819" y="139886"/>
              <a:ext cx="1319310" cy="1614626"/>
            </a:xfrm>
            <a:custGeom>
              <a:avLst/>
              <a:gdLst>
                <a:gd name="connsiteX0" fmla="*/ 1319311 w 1319310"/>
                <a:gd name="connsiteY0" fmla="*/ 1614627 h 1614626"/>
                <a:gd name="connsiteX1" fmla="*/ 555529 w 1319310"/>
                <a:gd name="connsiteY1" fmla="*/ 0 h 1614626"/>
                <a:gd name="connsiteX2" fmla="*/ 0 w 1319310"/>
                <a:gd name="connsiteY2" fmla="*/ 1519648 h 16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10" h="1614626">
                  <a:moveTo>
                    <a:pt x="1319311" y="1614627"/>
                  </a:moveTo>
                  <a:lnTo>
                    <a:pt x="555529" y="0"/>
                  </a:lnTo>
                  <a:lnTo>
                    <a:pt x="0" y="1519648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iṩľîḋé"/>
            <p:cNvSpPr/>
            <p:nvPr/>
          </p:nvSpPr>
          <p:spPr>
            <a:xfrm>
              <a:off x="10158303" y="472337"/>
              <a:ext cx="1232523" cy="759767"/>
            </a:xfrm>
            <a:custGeom>
              <a:avLst/>
              <a:gdLst>
                <a:gd name="connsiteX0" fmla="*/ 1232523 w 1232523"/>
                <a:gd name="connsiteY0" fmla="*/ 759768 h 759767"/>
                <a:gd name="connsiteX1" fmla="*/ 833262 w 1232523"/>
                <a:gd name="connsiteY1" fmla="*/ 0 h 759767"/>
                <a:gd name="connsiteX2" fmla="*/ 0 w 1232523"/>
                <a:gd name="connsiteY2" fmla="*/ 395695 h 75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523" h="759767">
                  <a:moveTo>
                    <a:pt x="1232523" y="759768"/>
                  </a:moveTo>
                  <a:lnTo>
                    <a:pt x="833262" y="0"/>
                  </a:lnTo>
                  <a:lnTo>
                    <a:pt x="0" y="3956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ïṥḷiďê"/>
            <p:cNvSpPr/>
            <p:nvPr/>
          </p:nvSpPr>
          <p:spPr>
            <a:xfrm>
              <a:off x="9515986" y="1184644"/>
              <a:ext cx="833261" cy="728146"/>
            </a:xfrm>
            <a:custGeom>
              <a:avLst/>
              <a:gdLst>
                <a:gd name="connsiteX0" fmla="*/ 833262 w 833261"/>
                <a:gd name="connsiteY0" fmla="*/ 728146 h 728146"/>
                <a:gd name="connsiteX1" fmla="*/ 642317 w 833261"/>
                <a:gd name="connsiteY1" fmla="*/ 0 h 728146"/>
                <a:gd name="connsiteX2" fmla="*/ 0 w 833261"/>
                <a:gd name="connsiteY2" fmla="*/ 269095 h 7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261" h="728146">
                  <a:moveTo>
                    <a:pt x="833262" y="728146"/>
                  </a:moveTo>
                  <a:lnTo>
                    <a:pt x="642317" y="0"/>
                  </a:lnTo>
                  <a:lnTo>
                    <a:pt x="0" y="269095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ïSľïďe"/>
            <p:cNvSpPr/>
            <p:nvPr/>
          </p:nvSpPr>
          <p:spPr>
            <a:xfrm>
              <a:off x="9429199" y="994688"/>
              <a:ext cx="190945" cy="316555"/>
            </a:xfrm>
            <a:custGeom>
              <a:avLst/>
              <a:gdLst>
                <a:gd name="connsiteX0" fmla="*/ 190946 w 190945"/>
                <a:gd name="connsiteY0" fmla="*/ 0 h 316555"/>
                <a:gd name="connsiteX1" fmla="*/ 17370 w 190945"/>
                <a:gd name="connsiteY1" fmla="*/ 316556 h 316555"/>
                <a:gd name="connsiteX2" fmla="*/ 0 w 190945"/>
                <a:gd name="connsiteY2" fmla="*/ 31622 h 3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5" h="316555">
                  <a:moveTo>
                    <a:pt x="190946" y="0"/>
                  </a:moveTo>
                  <a:lnTo>
                    <a:pt x="17370" y="316556"/>
                  </a:lnTo>
                  <a:lnTo>
                    <a:pt x="0" y="3162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ïṩľïďe"/>
            <p:cNvSpPr/>
            <p:nvPr/>
          </p:nvSpPr>
          <p:spPr>
            <a:xfrm>
              <a:off x="11512353" y="1817812"/>
              <a:ext cx="251709" cy="324503"/>
            </a:xfrm>
            <a:custGeom>
              <a:avLst/>
              <a:gdLst>
                <a:gd name="connsiteX0" fmla="*/ 251709 w 251709"/>
                <a:gd name="connsiteY0" fmla="*/ 79139 h 324503"/>
                <a:gd name="connsiteX1" fmla="*/ 173576 w 251709"/>
                <a:gd name="connsiteY1" fmla="*/ 324504 h 324503"/>
                <a:gd name="connsiteX2" fmla="*/ 0 w 251709"/>
                <a:gd name="connsiteY2" fmla="*/ 0 h 32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324503">
                  <a:moveTo>
                    <a:pt x="251709" y="79139"/>
                  </a:moveTo>
                  <a:lnTo>
                    <a:pt x="173576" y="324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í$ľidê"/>
            <p:cNvSpPr/>
            <p:nvPr/>
          </p:nvSpPr>
          <p:spPr>
            <a:xfrm>
              <a:off x="10193043" y="211133"/>
              <a:ext cx="277733" cy="332394"/>
            </a:xfrm>
            <a:custGeom>
              <a:avLst/>
              <a:gdLst>
                <a:gd name="connsiteX0" fmla="*/ 277733 w 277733"/>
                <a:gd name="connsiteY0" fmla="*/ 126600 h 332394"/>
                <a:gd name="connsiteX1" fmla="*/ 0 w 277733"/>
                <a:gd name="connsiteY1" fmla="*/ 0 h 332394"/>
                <a:gd name="connsiteX2" fmla="*/ 156206 w 277733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733" h="332394">
                  <a:moveTo>
                    <a:pt x="277733" y="126600"/>
                  </a:moveTo>
                  <a:lnTo>
                    <a:pt x="0" y="0"/>
                  </a:lnTo>
                  <a:lnTo>
                    <a:pt x="156206" y="332395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iṣľïḋe"/>
            <p:cNvSpPr/>
            <p:nvPr/>
          </p:nvSpPr>
          <p:spPr>
            <a:xfrm>
              <a:off x="8804314" y="329842"/>
              <a:ext cx="1197783" cy="799393"/>
            </a:xfrm>
            <a:custGeom>
              <a:avLst/>
              <a:gdLst>
                <a:gd name="connsiteX0" fmla="*/ 1197783 w 1197783"/>
                <a:gd name="connsiteY0" fmla="*/ 150387 h 799393"/>
                <a:gd name="connsiteX1" fmla="*/ 0 w 1197783"/>
                <a:gd name="connsiteY1" fmla="*/ 799394 h 799393"/>
                <a:gd name="connsiteX2" fmla="*/ 312411 w 1197783"/>
                <a:gd name="connsiteY2" fmla="*/ 0 h 79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783" h="799393">
                  <a:moveTo>
                    <a:pt x="1197783" y="150387"/>
                  </a:moveTo>
                  <a:lnTo>
                    <a:pt x="0" y="799394"/>
                  </a:lnTo>
                  <a:lnTo>
                    <a:pt x="312411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ïš1íḋè"/>
            <p:cNvSpPr/>
            <p:nvPr/>
          </p:nvSpPr>
          <p:spPr>
            <a:xfrm>
              <a:off x="9056023" y="-532851"/>
              <a:ext cx="1119649" cy="791445"/>
            </a:xfrm>
            <a:custGeom>
              <a:avLst/>
              <a:gdLst>
                <a:gd name="connsiteX0" fmla="*/ 1119649 w 1119649"/>
                <a:gd name="connsiteY0" fmla="*/ 379912 h 791445"/>
                <a:gd name="connsiteX1" fmla="*/ 459963 w 1119649"/>
                <a:gd name="connsiteY1" fmla="*/ 791446 h 791445"/>
                <a:gd name="connsiteX2" fmla="*/ 0 w 1119649"/>
                <a:gd name="connsiteY2" fmla="*/ 0 h 7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49" h="791445">
                  <a:moveTo>
                    <a:pt x="1119649" y="379912"/>
                  </a:moveTo>
                  <a:lnTo>
                    <a:pt x="459963" y="7914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îṥľïḓe"/>
            <p:cNvSpPr/>
            <p:nvPr/>
          </p:nvSpPr>
          <p:spPr>
            <a:xfrm>
              <a:off x="8161998" y="-34230"/>
              <a:ext cx="616230" cy="933941"/>
            </a:xfrm>
            <a:custGeom>
              <a:avLst/>
              <a:gdLst>
                <a:gd name="connsiteX0" fmla="*/ 616231 w 616230"/>
                <a:gd name="connsiteY0" fmla="*/ 522351 h 933941"/>
                <a:gd name="connsiteX1" fmla="*/ 303757 w 616230"/>
                <a:gd name="connsiteY1" fmla="*/ 0 h 933941"/>
                <a:gd name="connsiteX2" fmla="*/ 0 w 616230"/>
                <a:gd name="connsiteY2" fmla="*/ 933941 h 93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30" h="933941">
                  <a:moveTo>
                    <a:pt x="616231" y="522351"/>
                  </a:moveTo>
                  <a:lnTo>
                    <a:pt x="303757" y="0"/>
                  </a:lnTo>
                  <a:lnTo>
                    <a:pt x="0" y="93394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ïṣḻïḋe"/>
            <p:cNvSpPr/>
            <p:nvPr/>
          </p:nvSpPr>
          <p:spPr>
            <a:xfrm>
              <a:off x="8691440" y="37016"/>
              <a:ext cx="251709" cy="221577"/>
            </a:xfrm>
            <a:custGeom>
              <a:avLst/>
              <a:gdLst>
                <a:gd name="connsiteX0" fmla="*/ 251709 w 251709"/>
                <a:gd name="connsiteY0" fmla="*/ 47461 h 221577"/>
                <a:gd name="connsiteX1" fmla="*/ 190946 w 251709"/>
                <a:gd name="connsiteY1" fmla="*/ 221578 h 221577"/>
                <a:gd name="connsiteX2" fmla="*/ 0 w 251709"/>
                <a:gd name="connsiteY2" fmla="*/ 0 h 22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221577">
                  <a:moveTo>
                    <a:pt x="251709" y="47461"/>
                  </a:moveTo>
                  <a:lnTo>
                    <a:pt x="190946" y="2215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ïṩľide"/>
            <p:cNvSpPr/>
            <p:nvPr/>
          </p:nvSpPr>
          <p:spPr>
            <a:xfrm>
              <a:off x="9559442" y="2775483"/>
              <a:ext cx="850570" cy="419481"/>
            </a:xfrm>
            <a:custGeom>
              <a:avLst/>
              <a:gdLst>
                <a:gd name="connsiteX0" fmla="*/ 850570 w 850570"/>
                <a:gd name="connsiteY0" fmla="*/ 364073 h 419481"/>
                <a:gd name="connsiteX1" fmla="*/ 555467 w 850570"/>
                <a:gd name="connsiteY1" fmla="*/ 0 h 419481"/>
                <a:gd name="connsiteX2" fmla="*/ 0 w 850570"/>
                <a:gd name="connsiteY2" fmla="*/ 419481 h 41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570" h="419481">
                  <a:moveTo>
                    <a:pt x="850570" y="364073"/>
                  </a:moveTo>
                  <a:lnTo>
                    <a:pt x="555467" y="0"/>
                  </a:lnTo>
                  <a:lnTo>
                    <a:pt x="0" y="419481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ŝļîďè"/>
            <p:cNvSpPr/>
            <p:nvPr/>
          </p:nvSpPr>
          <p:spPr>
            <a:xfrm>
              <a:off x="10262460" y="2300593"/>
              <a:ext cx="147551" cy="229525"/>
            </a:xfrm>
            <a:custGeom>
              <a:avLst/>
              <a:gdLst>
                <a:gd name="connsiteX0" fmla="*/ 147552 w 147551"/>
                <a:gd name="connsiteY0" fmla="*/ 174117 h 229525"/>
                <a:gd name="connsiteX1" fmla="*/ 121528 w 147551"/>
                <a:gd name="connsiteY1" fmla="*/ 0 h 229525"/>
                <a:gd name="connsiteX2" fmla="*/ 0 w 147551"/>
                <a:gd name="connsiteY2" fmla="*/ 229526 h 22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551" h="229525">
                  <a:moveTo>
                    <a:pt x="147552" y="174117"/>
                  </a:moveTo>
                  <a:lnTo>
                    <a:pt x="121528" y="0"/>
                  </a:lnTo>
                  <a:lnTo>
                    <a:pt x="0" y="229526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ísḷíďe"/>
            <p:cNvSpPr/>
            <p:nvPr/>
          </p:nvSpPr>
          <p:spPr>
            <a:xfrm>
              <a:off x="9729989" y="2189776"/>
              <a:ext cx="413972" cy="459051"/>
            </a:xfrm>
            <a:custGeom>
              <a:avLst/>
              <a:gdLst>
                <a:gd name="connsiteX0" fmla="*/ 413973 w 413972"/>
                <a:gd name="connsiteY0" fmla="*/ 0 h 459051"/>
                <a:gd name="connsiteX1" fmla="*/ 313277 w 413972"/>
                <a:gd name="connsiteY1" fmla="*/ 438646 h 459051"/>
                <a:gd name="connsiteX2" fmla="*/ 0 w 413972"/>
                <a:gd name="connsiteY2" fmla="*/ 459051 h 45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3972" h="459051">
                  <a:moveTo>
                    <a:pt x="413973" y="0"/>
                  </a:moveTo>
                  <a:lnTo>
                    <a:pt x="313277" y="438646"/>
                  </a:lnTo>
                  <a:lnTo>
                    <a:pt x="0" y="45905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iṩlidè"/>
            <p:cNvSpPr/>
            <p:nvPr/>
          </p:nvSpPr>
          <p:spPr>
            <a:xfrm>
              <a:off x="11251928" y="2949600"/>
              <a:ext cx="676994" cy="1005132"/>
            </a:xfrm>
            <a:custGeom>
              <a:avLst/>
              <a:gdLst>
                <a:gd name="connsiteX0" fmla="*/ 676995 w 676994"/>
                <a:gd name="connsiteY0" fmla="*/ 0 h 1005132"/>
                <a:gd name="connsiteX1" fmla="*/ 607576 w 676994"/>
                <a:gd name="connsiteY1" fmla="*/ 1005132 h 1005132"/>
                <a:gd name="connsiteX2" fmla="*/ 0 w 676994"/>
                <a:gd name="connsiteY2" fmla="*/ 379912 h 10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994" h="1005132">
                  <a:moveTo>
                    <a:pt x="676995" y="0"/>
                  </a:moveTo>
                  <a:lnTo>
                    <a:pt x="607576" y="1005132"/>
                  </a:lnTo>
                  <a:lnTo>
                    <a:pt x="0" y="37991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ṩļíḍè"/>
            <p:cNvSpPr/>
            <p:nvPr/>
          </p:nvSpPr>
          <p:spPr>
            <a:xfrm>
              <a:off x="11104376" y="2055229"/>
              <a:ext cx="1345334" cy="1115949"/>
            </a:xfrm>
            <a:custGeom>
              <a:avLst/>
              <a:gdLst>
                <a:gd name="connsiteX0" fmla="*/ 1345335 w 1345334"/>
                <a:gd name="connsiteY0" fmla="*/ 1115950 h 1115949"/>
                <a:gd name="connsiteX1" fmla="*/ 0 w 1345334"/>
                <a:gd name="connsiteY1" fmla="*/ 538190 h 1115949"/>
                <a:gd name="connsiteX2" fmla="*/ 1050232 w 1345334"/>
                <a:gd name="connsiteY2" fmla="*/ 0 h 111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334" h="1115949">
                  <a:moveTo>
                    <a:pt x="1345335" y="1115950"/>
                  </a:moveTo>
                  <a:lnTo>
                    <a:pt x="0" y="538190"/>
                  </a:lnTo>
                  <a:lnTo>
                    <a:pt x="1050232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iṡlíďê"/>
            <p:cNvSpPr/>
            <p:nvPr/>
          </p:nvSpPr>
          <p:spPr>
            <a:xfrm>
              <a:off x="10449697" y="1390383"/>
              <a:ext cx="1482996" cy="1472131"/>
            </a:xfrm>
            <a:custGeom>
              <a:avLst/>
              <a:gdLst>
                <a:gd name="connsiteX0" fmla="*/ 1482996 w 1482996"/>
                <a:gd name="connsiteY0" fmla="*/ 1198245 h 1472131"/>
                <a:gd name="connsiteX1" fmla="*/ 319087 w 1482996"/>
                <a:gd name="connsiteY1" fmla="*/ 0 h 1472131"/>
                <a:gd name="connsiteX2" fmla="*/ 0 w 1482996"/>
                <a:gd name="connsiteY2" fmla="*/ 1472131 h 147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996" h="1472131">
                  <a:moveTo>
                    <a:pt x="1482996" y="1198245"/>
                  </a:moveTo>
                  <a:lnTo>
                    <a:pt x="319087" y="0"/>
                  </a:lnTo>
                  <a:lnTo>
                    <a:pt x="0" y="14721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  <a:tileRect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îṣḷïḋé"/>
            <p:cNvSpPr/>
            <p:nvPr/>
          </p:nvSpPr>
          <p:spPr>
            <a:xfrm>
              <a:off x="10253806" y="3337404"/>
              <a:ext cx="451309" cy="625276"/>
            </a:xfrm>
            <a:custGeom>
              <a:avLst/>
              <a:gdLst>
                <a:gd name="connsiteX0" fmla="*/ 451309 w 451309"/>
                <a:gd name="connsiteY0" fmla="*/ 118708 h 625276"/>
                <a:gd name="connsiteX1" fmla="*/ 0 w 451309"/>
                <a:gd name="connsiteY1" fmla="*/ 0 h 625276"/>
                <a:gd name="connsiteX2" fmla="*/ 147552 w 451309"/>
                <a:gd name="connsiteY2" fmla="*/ 625277 h 62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309" h="625276">
                  <a:moveTo>
                    <a:pt x="451309" y="118708"/>
                  </a:moveTo>
                  <a:lnTo>
                    <a:pt x="0" y="0"/>
                  </a:lnTo>
                  <a:lnTo>
                    <a:pt x="147552" y="625277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ïSļiḑé"/>
            <p:cNvSpPr/>
            <p:nvPr/>
          </p:nvSpPr>
          <p:spPr>
            <a:xfrm>
              <a:off x="10924867" y="3479899"/>
              <a:ext cx="518007" cy="831015"/>
            </a:xfrm>
            <a:custGeom>
              <a:avLst/>
              <a:gdLst>
                <a:gd name="connsiteX0" fmla="*/ 76712 w 518007"/>
                <a:gd name="connsiteY0" fmla="*/ 0 h 831015"/>
                <a:gd name="connsiteX1" fmla="*/ 518007 w 518007"/>
                <a:gd name="connsiteY1" fmla="*/ 271181 h 831015"/>
                <a:gd name="connsiteX2" fmla="*/ 0 w 518007"/>
                <a:gd name="connsiteY2" fmla="*/ 831015 h 83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07" h="831015">
                  <a:moveTo>
                    <a:pt x="76712" y="0"/>
                  </a:moveTo>
                  <a:lnTo>
                    <a:pt x="518007" y="271181"/>
                  </a:lnTo>
                  <a:lnTo>
                    <a:pt x="0" y="83101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íṩḷïḓê"/>
            <p:cNvSpPr/>
            <p:nvPr/>
          </p:nvSpPr>
          <p:spPr>
            <a:xfrm>
              <a:off x="10844013" y="2917922"/>
              <a:ext cx="416630" cy="197903"/>
            </a:xfrm>
            <a:custGeom>
              <a:avLst/>
              <a:gdLst>
                <a:gd name="connsiteX0" fmla="*/ 260363 w 416630"/>
                <a:gd name="connsiteY0" fmla="*/ 197904 h 197903"/>
                <a:gd name="connsiteX1" fmla="*/ 416631 w 416630"/>
                <a:gd name="connsiteY1" fmla="*/ 0 h 197903"/>
                <a:gd name="connsiteX2" fmla="*/ 0 w 416630"/>
                <a:gd name="connsiteY2" fmla="*/ 39570 h 1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630" h="197903">
                  <a:moveTo>
                    <a:pt x="260363" y="197904"/>
                  </a:moveTo>
                  <a:lnTo>
                    <a:pt x="416631" y="0"/>
                  </a:lnTo>
                  <a:lnTo>
                    <a:pt x="0" y="3957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ïŝľïḑé"/>
            <p:cNvSpPr/>
            <p:nvPr/>
          </p:nvSpPr>
          <p:spPr>
            <a:xfrm>
              <a:off x="11477614" y="733484"/>
              <a:ext cx="173575" cy="308664"/>
            </a:xfrm>
            <a:custGeom>
              <a:avLst/>
              <a:gdLst>
                <a:gd name="connsiteX0" fmla="*/ 173576 w 173575"/>
                <a:gd name="connsiteY0" fmla="*/ 71248 h 308664"/>
                <a:gd name="connsiteX1" fmla="*/ 112812 w 173575"/>
                <a:gd name="connsiteY1" fmla="*/ 308665 h 308664"/>
                <a:gd name="connsiteX2" fmla="*/ 0 w 173575"/>
                <a:gd name="connsiteY2" fmla="*/ 0 h 30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75" h="308664">
                  <a:moveTo>
                    <a:pt x="173576" y="71248"/>
                  </a:moveTo>
                  <a:lnTo>
                    <a:pt x="112812" y="308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îšliḓé"/>
            <p:cNvSpPr/>
            <p:nvPr/>
          </p:nvSpPr>
          <p:spPr>
            <a:xfrm>
              <a:off x="11026243" y="4366323"/>
              <a:ext cx="156267" cy="332394"/>
            </a:xfrm>
            <a:custGeom>
              <a:avLst/>
              <a:gdLst>
                <a:gd name="connsiteX0" fmla="*/ 156268 w 156267"/>
                <a:gd name="connsiteY0" fmla="*/ 87030 h 332394"/>
                <a:gd name="connsiteX1" fmla="*/ 17370 w 156267"/>
                <a:gd name="connsiteY1" fmla="*/ 0 h 332394"/>
                <a:gd name="connsiteX2" fmla="*/ 0 w 156267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7" h="332394">
                  <a:moveTo>
                    <a:pt x="156268" y="87030"/>
                  </a:moveTo>
                  <a:lnTo>
                    <a:pt x="17370" y="0"/>
                  </a:lnTo>
                  <a:lnTo>
                    <a:pt x="0" y="3323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iS1ïḓè"/>
            <p:cNvSpPr/>
            <p:nvPr/>
          </p:nvSpPr>
          <p:spPr>
            <a:xfrm rot="13369106">
              <a:off x="11555811" y="4167751"/>
              <a:ext cx="911395" cy="953589"/>
            </a:xfrm>
            <a:custGeom>
              <a:avLst/>
              <a:gdLst>
                <a:gd name="connsiteX0" fmla="*/ 911396 w 911395"/>
                <a:gd name="connsiteY0" fmla="*/ 340343 h 1250553"/>
                <a:gd name="connsiteX1" fmla="*/ 0 w 911395"/>
                <a:gd name="connsiteY1" fmla="*/ 0 h 1250553"/>
                <a:gd name="connsiteX2" fmla="*/ 772498 w 911395"/>
                <a:gd name="connsiteY2" fmla="*/ 1250553 h 125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395" h="1250553">
                  <a:moveTo>
                    <a:pt x="911396" y="340343"/>
                  </a:moveTo>
                  <a:lnTo>
                    <a:pt x="0" y="0"/>
                  </a:lnTo>
                  <a:lnTo>
                    <a:pt x="772498" y="1250553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íslîḋe"/>
            <p:cNvSpPr/>
            <p:nvPr/>
          </p:nvSpPr>
          <p:spPr>
            <a:xfrm>
              <a:off x="9550726" y="1865273"/>
              <a:ext cx="312473" cy="340342"/>
            </a:xfrm>
            <a:custGeom>
              <a:avLst/>
              <a:gdLst>
                <a:gd name="connsiteX0" fmla="*/ 312473 w 312473"/>
                <a:gd name="connsiteY0" fmla="*/ 0 h 340342"/>
                <a:gd name="connsiteX1" fmla="*/ 0 w 312473"/>
                <a:gd name="connsiteY1" fmla="*/ 55408 h 340342"/>
                <a:gd name="connsiteX2" fmla="*/ 208315 w 312473"/>
                <a:gd name="connsiteY2" fmla="*/ 340343 h 34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73" h="340342">
                  <a:moveTo>
                    <a:pt x="312473" y="0"/>
                  </a:moveTo>
                  <a:lnTo>
                    <a:pt x="0" y="55408"/>
                  </a:lnTo>
                  <a:lnTo>
                    <a:pt x="208315" y="340343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5185" y="6012617"/>
            <a:ext cx="3737639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579554" y="4566299"/>
            <a:ext cx="11054265" cy="558799"/>
          </a:xfrm>
          <a:prstGeom prst="rect">
            <a:avLst/>
          </a:prstGeom>
          <a:noFill/>
        </p:spPr>
        <p:txBody>
          <a:bodyPr t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579003" y="2316184"/>
            <a:ext cx="11054816" cy="164407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79003" y="6012617"/>
            <a:ext cx="393856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11682" r="15717" b="-3961"/>
          <a:stretch>
            <a:fillRect/>
          </a:stretch>
        </p:blipFill>
        <p:spPr>
          <a:xfrm>
            <a:off x="8153654" y="0"/>
            <a:ext cx="4038346" cy="551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/>
          <a:srcRect l="17479" b="7261"/>
          <a:stretch>
            <a:fillRect/>
          </a:stretch>
        </p:blipFill>
        <p:spPr>
          <a:xfrm>
            <a:off x="0" y="1057669"/>
            <a:ext cx="3737639" cy="58003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570641" y="3792642"/>
            <a:ext cx="4617356" cy="516164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570641" y="2557076"/>
            <a:ext cx="4617356" cy="11557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24187" y="2106713"/>
            <a:ext cx="3228712" cy="2906067"/>
            <a:chOff x="-875931" y="2538513"/>
            <a:chExt cx="2823626" cy="2906067"/>
          </a:xfrm>
        </p:grpSpPr>
        <p:sp>
          <p:nvSpPr>
            <p:cNvPr id="17" name="ïṣḻïḓê"/>
            <p:cNvSpPr/>
            <p:nvPr/>
          </p:nvSpPr>
          <p:spPr>
            <a:xfrm>
              <a:off x="1268855" y="4375194"/>
              <a:ext cx="678840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ï$ļiḍe"/>
            <p:cNvSpPr/>
            <p:nvPr/>
          </p:nvSpPr>
          <p:spPr>
            <a:xfrm>
              <a:off x="1268855" y="4905770"/>
              <a:ext cx="117752" cy="183171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îṣ1íḓé"/>
            <p:cNvSpPr/>
            <p:nvPr/>
          </p:nvSpPr>
          <p:spPr>
            <a:xfrm>
              <a:off x="1481223" y="4810990"/>
              <a:ext cx="330318" cy="366342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ïśľiḑe"/>
            <p:cNvSpPr/>
            <p:nvPr/>
          </p:nvSpPr>
          <p:spPr>
            <a:xfrm>
              <a:off x="56700" y="3768822"/>
              <a:ext cx="540270" cy="802183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ṧľíḓê"/>
            <p:cNvSpPr/>
            <p:nvPr/>
          </p:nvSpPr>
          <p:spPr>
            <a:xfrm>
              <a:off x="-875931" y="4271281"/>
              <a:ext cx="973835" cy="807790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>
                <a:alpha val="50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iṩlïḓe"/>
            <p:cNvSpPr/>
            <p:nvPr/>
          </p:nvSpPr>
          <p:spPr>
            <a:xfrm>
              <a:off x="425306" y="4662762"/>
              <a:ext cx="787590" cy="781818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ïṣḻîďê"/>
            <p:cNvSpPr/>
            <p:nvPr/>
          </p:nvSpPr>
          <p:spPr>
            <a:xfrm>
              <a:off x="-227298" y="3037488"/>
              <a:ext cx="594584" cy="895568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ş1ïďe"/>
            <p:cNvSpPr/>
            <p:nvPr/>
          </p:nvSpPr>
          <p:spPr>
            <a:xfrm>
              <a:off x="444587" y="3484619"/>
              <a:ext cx="413391" cy="663185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îṩļíḋè"/>
            <p:cNvSpPr/>
            <p:nvPr/>
          </p:nvSpPr>
          <p:spPr>
            <a:xfrm>
              <a:off x="590063" y="4438350"/>
              <a:ext cx="332440" cy="157890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iš1ïḓe"/>
            <p:cNvSpPr/>
            <p:nvPr/>
          </p:nvSpPr>
          <p:spPr>
            <a:xfrm>
              <a:off x="652368" y="3175091"/>
              <a:ext cx="124707" cy="265309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îṩľîdê"/>
            <p:cNvSpPr/>
            <p:nvPr/>
          </p:nvSpPr>
          <p:spPr>
            <a:xfrm>
              <a:off x="779417" y="2538513"/>
              <a:ext cx="727283" cy="997949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ïṣḻiḑe"/>
            <p:cNvSpPr/>
            <p:nvPr/>
          </p:nvSpPr>
          <p:spPr>
            <a:xfrm rot="6848855">
              <a:off x="1034603" y="3739152"/>
              <a:ext cx="442409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234868" y="514547"/>
            <a:ext cx="571238" cy="514154"/>
            <a:chOff x="-875931" y="2538513"/>
            <a:chExt cx="2823626" cy="2906067"/>
          </a:xfrm>
        </p:grpSpPr>
        <p:sp>
          <p:nvSpPr>
            <p:cNvPr id="12" name="ïṩļïďé"/>
            <p:cNvSpPr/>
            <p:nvPr/>
          </p:nvSpPr>
          <p:spPr>
            <a:xfrm>
              <a:off x="1268855" y="4375194"/>
              <a:ext cx="678840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ïṧļiḑè"/>
            <p:cNvSpPr/>
            <p:nvPr/>
          </p:nvSpPr>
          <p:spPr>
            <a:xfrm>
              <a:off x="1268855" y="4905770"/>
              <a:ext cx="117752" cy="183171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ïṡḷîďè"/>
            <p:cNvSpPr/>
            <p:nvPr/>
          </p:nvSpPr>
          <p:spPr>
            <a:xfrm>
              <a:off x="1481223" y="4810990"/>
              <a:ext cx="330318" cy="366342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íṥḻiďê"/>
            <p:cNvSpPr/>
            <p:nvPr/>
          </p:nvSpPr>
          <p:spPr>
            <a:xfrm>
              <a:off x="56700" y="3768822"/>
              <a:ext cx="540270" cy="802183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ïṧľiďe"/>
            <p:cNvSpPr/>
            <p:nvPr/>
          </p:nvSpPr>
          <p:spPr>
            <a:xfrm>
              <a:off x="-875931" y="4271281"/>
              <a:ext cx="973835" cy="807790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>
                <a:alpha val="50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" name="íšlíḋè"/>
            <p:cNvSpPr/>
            <p:nvPr/>
          </p:nvSpPr>
          <p:spPr>
            <a:xfrm>
              <a:off x="425306" y="4662762"/>
              <a:ext cx="787590" cy="781818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iṩlîḑe"/>
            <p:cNvSpPr/>
            <p:nvPr/>
          </p:nvSpPr>
          <p:spPr>
            <a:xfrm>
              <a:off x="-227298" y="3037488"/>
              <a:ext cx="594584" cy="895568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ís1îḋe"/>
            <p:cNvSpPr/>
            <p:nvPr/>
          </p:nvSpPr>
          <p:spPr>
            <a:xfrm>
              <a:off x="444587" y="3484619"/>
              <a:ext cx="413391" cy="663185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ïṧľîḓê"/>
            <p:cNvSpPr/>
            <p:nvPr/>
          </p:nvSpPr>
          <p:spPr>
            <a:xfrm>
              <a:off x="590063" y="4438350"/>
              <a:ext cx="332440" cy="157890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îŝľïde"/>
            <p:cNvSpPr/>
            <p:nvPr/>
          </p:nvSpPr>
          <p:spPr>
            <a:xfrm>
              <a:off x="652368" y="3175091"/>
              <a:ext cx="124707" cy="265309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ṥḻîḓé"/>
            <p:cNvSpPr/>
            <p:nvPr/>
          </p:nvSpPr>
          <p:spPr>
            <a:xfrm>
              <a:off x="779417" y="2538513"/>
              <a:ext cx="727283" cy="997949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ïṩ1íḑè"/>
            <p:cNvSpPr/>
            <p:nvPr/>
          </p:nvSpPr>
          <p:spPr>
            <a:xfrm rot="6848855">
              <a:off x="1034603" y="3739152"/>
              <a:ext cx="442409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5.xml"/><Relationship Id="rId4" Type="http://schemas.openxmlformats.org/officeDocument/2006/relationships/tags" Target="../tags/tag5.xml"/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ṩ1î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Sḷíḓ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张汉东</a:t>
            </a:r>
            <a:endParaRPr lang="zh-CN" altLang="en-US" dirty="0"/>
          </a:p>
        </p:txBody>
      </p:sp>
      <p:sp>
        <p:nvSpPr>
          <p:cNvPr id="4" name="íṥļïḓè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  <a:t>Rust </a:t>
            </a:r>
            <a:r>
              <a:rPr lang="zh-CN" altLang="en-US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  <a:t>抽象之殇</a:t>
            </a:r>
            <a:br>
              <a:rPr lang="zh-CN" altLang="en-US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</a:br>
            <a:r>
              <a:rPr lang="zh-CN" altLang="en-US" sz="2400" dirty="0">
                <a:sym typeface="+mn-ea"/>
              </a:rPr>
              <a:t>——</a:t>
            </a:r>
            <a:r>
              <a:rPr lang="en-US" altLang="zh-CN" sz="2400" dirty="0">
                <a:sym typeface="+mn-ea"/>
              </a:rPr>
              <a:t> 由 GAT 引发的思考</a:t>
            </a:r>
            <a:endParaRPr lang="en-US" altLang="zh-CN" sz="2400" dirty="0">
              <a:sym typeface="+mn-ea"/>
            </a:endParaRPr>
          </a:p>
        </p:txBody>
      </p:sp>
      <p:sp>
        <p:nvSpPr>
          <p:cNvPr id="2" name="ïSḷíḓe"/>
          <p:cNvSpPr>
            <a:spLocks noGrp="1"/>
          </p:cNvSpPr>
          <p:nvPr/>
        </p:nvSpPr>
        <p:spPr>
          <a:xfrm>
            <a:off x="579554" y="5125099"/>
            <a:ext cx="11054265" cy="558799"/>
          </a:xfrm>
          <a:prstGeom prst="rect">
            <a:avLst/>
          </a:prstGeom>
          <a:noFill/>
        </p:spPr>
        <p:txBody>
          <a:bodyPr vert="horz" lIns="91440" tIns="0" rIns="91440" bIns="0" rtlCol="0" anchor="t" anchorCtr="0">
            <a:noAutofit/>
          </a:bodyPr>
          <a:lstStyle>
            <a:lvl1pPr marL="0" indent="0" algn="ctr" defTabSz="91376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2022.11.26 @ </a:t>
            </a:r>
            <a:r>
              <a:rPr lang="zh-CN" altLang="en-US" dirty="0"/>
              <a:t>深圳</a:t>
            </a:r>
            <a:r>
              <a:rPr lang="en-US" altLang="zh-CN" dirty="0"/>
              <a:t> </a:t>
            </a:r>
            <a:r>
              <a:rPr lang="en-US" altLang="zh-CN" dirty="0"/>
              <a:t>meetup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GAT </a:t>
            </a:r>
            <a:r>
              <a:rPr kumimoji="1" lang="zh-CN" altLang="en-US"/>
              <a:t>学习的歧途：</a:t>
            </a:r>
            <a:r>
              <a:rPr kumimoji="1" lang="en-US" altLang="zh-CN"/>
              <a:t>HKT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Box 8"/>
          <p:cNvSpPr txBox="1"/>
          <p:nvPr/>
        </p:nvSpPr>
        <p:spPr>
          <a:xfrm>
            <a:off x="669925" y="111506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换个思路：</a:t>
            </a:r>
            <a:r>
              <a:rPr lang="en-US" altLang="zh-CN" sz="2400"/>
              <a:t>GAT </a:t>
            </a:r>
            <a:r>
              <a:rPr lang="zh-CN" altLang="en-US" sz="2400"/>
              <a:t>是对大一统抽象追求的产物</a:t>
            </a:r>
            <a:r>
              <a:rPr lang="en-US" altLang="zh-CN" sz="2400"/>
              <a:t>   </a:t>
            </a:r>
            <a:r>
              <a:rPr lang="zh-CN" altLang="en-US" sz="2400"/>
              <a:t>｜</a:t>
            </a:r>
            <a:r>
              <a:rPr lang="en-US" altLang="zh-CN" sz="2400"/>
              <a:t> </a:t>
            </a:r>
            <a:r>
              <a:rPr lang="zh-CN" altLang="en-US" sz="2400"/>
              <a:t>案例研究</a:t>
            </a:r>
            <a:r>
              <a:rPr lang="en-US" altLang="zh-CN" sz="2400"/>
              <a:t> bevy 0.9</a:t>
            </a:r>
            <a:endParaRPr lang="en-US" altLang="zh-CN" sz="2400"/>
          </a:p>
        </p:txBody>
      </p:sp>
      <p:pic>
        <p:nvPicPr>
          <p:cNvPr id="3" name="图片 2" descr="Screen Shot 2022-11-25 at 11.20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625" y="1866265"/>
            <a:ext cx="5387975" cy="4580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Rust </a:t>
            </a:r>
            <a:r>
              <a:rPr kumimoji="1" lang="zh-CN" altLang="en-US"/>
              <a:t>设计</a:t>
            </a:r>
            <a:r>
              <a:rPr kumimoji="1" lang="zh-CN" altLang="en-US"/>
              <a:t>原则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Box 8"/>
          <p:cNvSpPr txBox="1"/>
          <p:nvPr/>
        </p:nvSpPr>
        <p:spPr>
          <a:xfrm>
            <a:off x="669925" y="1498600"/>
            <a:ext cx="10154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可靠性（⚙️ Reliable）。如果它编译，它就可以工作。</a:t>
            </a:r>
            <a:endParaRPr lang="en-US" altLang="zh-CN" sz="2400" b="1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高性能（🐎 Performant）。既高效执行又使用最少内存。</a:t>
            </a:r>
            <a:endParaRPr lang="en-US" altLang="zh-CN" sz="2400" b="1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支持性（🥰 Supportive）。语言、工具和社区随时为用户提供帮助。</a:t>
            </a:r>
            <a:endParaRPr lang="en-US" altLang="zh-CN" sz="2400" b="1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生产力（🧩 Productive）。让工作事半功倍。</a:t>
            </a:r>
            <a:endParaRPr lang="en-US" altLang="zh-CN" sz="2400" b="1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透明性（🔧 Transparent）。让用户可以预测和控制底层细节。</a:t>
            </a:r>
            <a:endParaRPr lang="en-US" altLang="zh-CN" sz="2400" b="1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多样性（🤸 Versatile）。你可以用 Rust 做任何事。</a:t>
            </a:r>
            <a:endParaRPr lang="en-US" altLang="zh-CN" sz="2400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6" name="Text Box 8"/>
          <p:cNvSpPr txBox="1"/>
          <p:nvPr/>
        </p:nvSpPr>
        <p:spPr>
          <a:xfrm>
            <a:off x="3754120" y="4580890"/>
            <a:ext cx="3985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Arial Bold" panose="020B0604020202020204" charset="0"/>
                <a:cs typeface="Arial Bold" panose="020B0604020202020204" charset="0"/>
              </a:rPr>
              <a:t>多个原则相互权衡</a:t>
            </a:r>
            <a:endParaRPr lang="zh-CN" altLang="en-US" sz="32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ḷ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Sļiḓé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Rust abstraction is hard</a:t>
            </a:r>
            <a:endParaRPr lang="en-US" altLang="zh-CN" dirty="0"/>
          </a:p>
        </p:txBody>
      </p:sp>
      <p:sp>
        <p:nvSpPr>
          <p:cNvPr id="14" name="íṧľïḓè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Rust </a:t>
            </a:r>
            <a:r>
              <a:rPr lang="zh-CN" altLang="en-US" dirty="0"/>
              <a:t>抽象之</a:t>
            </a:r>
            <a:r>
              <a:rPr lang="zh-CN" altLang="en-US" dirty="0"/>
              <a:t>殇</a:t>
            </a:r>
            <a:endParaRPr lang="zh-CN" altLang="en-US" dirty="0"/>
          </a:p>
        </p:txBody>
      </p:sp>
      <p:sp>
        <p:nvSpPr>
          <p:cNvPr id="9" name="ïSḻîďè"/>
          <p:cNvSpPr txBox="1"/>
          <p:nvPr/>
        </p:nvSpPr>
        <p:spPr>
          <a:xfrm>
            <a:off x="5225003" y="3347687"/>
            <a:ext cx="792714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起源：Rust 混合范式的本质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151255"/>
            <a:ext cx="6423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type </a:t>
            </a:r>
            <a:r>
              <a:rPr sz="2800"/>
              <a:t>和 trait 是</a:t>
            </a:r>
            <a:r>
              <a:rPr lang="en-US" sz="2800"/>
              <a:t> </a:t>
            </a:r>
            <a:r>
              <a:rPr sz="2800"/>
              <a:t>Rust</a:t>
            </a:r>
            <a:r>
              <a:rPr lang="en-US" sz="2800"/>
              <a:t> </a:t>
            </a:r>
            <a:r>
              <a:rPr sz="2800"/>
              <a:t>抽象建模的</a:t>
            </a:r>
            <a:r>
              <a:rPr lang="zh-CN" sz="2800"/>
              <a:t>灵魂</a:t>
            </a:r>
            <a:endParaRPr lang="zh-CN" sz="2800"/>
          </a:p>
        </p:txBody>
      </p:sp>
      <p:pic>
        <p:nvPicPr>
          <p:cNvPr id="8" name="图片 7" descr="Screen Shot 2022-11-25 at 11.11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2018030"/>
            <a:ext cx="3071495" cy="4457065"/>
          </a:xfrm>
          <a:prstGeom prst="rect">
            <a:avLst/>
          </a:prstGeom>
        </p:spPr>
      </p:pic>
      <p:pic>
        <p:nvPicPr>
          <p:cNvPr id="9" name="图片 8" descr="Screen Shot 2022-11-25 at 11.13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0" y="2018030"/>
            <a:ext cx="5614670" cy="4466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起源：Rust 混合范式的本质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type </a:t>
            </a:r>
            <a:r>
              <a:rPr sz="2800"/>
              <a:t>和 trait 是</a:t>
            </a:r>
            <a:r>
              <a:rPr lang="en-US" sz="2800"/>
              <a:t> </a:t>
            </a:r>
            <a:r>
              <a:rPr sz="2800"/>
              <a:t>Rust</a:t>
            </a:r>
            <a:r>
              <a:rPr lang="en-US" sz="2800"/>
              <a:t> </a:t>
            </a:r>
            <a:r>
              <a:rPr sz="2800"/>
              <a:t>抽象建模的</a:t>
            </a:r>
            <a:r>
              <a:rPr lang="zh-CN" sz="2800"/>
              <a:t>灵魂</a:t>
            </a:r>
            <a:r>
              <a:rPr lang="en-US" altLang="zh-CN" sz="2800"/>
              <a:t> </a:t>
            </a:r>
            <a:r>
              <a:rPr lang="zh-CN" altLang="en-US" sz="2800"/>
              <a:t>｜</a:t>
            </a:r>
            <a:r>
              <a:rPr lang="en-US" altLang="zh-CN" sz="2800"/>
              <a:t> </a:t>
            </a:r>
            <a:r>
              <a:rPr lang="zh-CN" altLang="en-US" sz="2800"/>
              <a:t>静多</a:t>
            </a:r>
            <a:r>
              <a:rPr lang="zh-CN" altLang="en-US" sz="2800"/>
              <a:t>态</a:t>
            </a:r>
            <a:endParaRPr lang="zh-CN" altLang="en-US" sz="2800"/>
          </a:p>
        </p:txBody>
      </p:sp>
      <p:pic>
        <p:nvPicPr>
          <p:cNvPr id="3" name="图片 2" descr="Screen Shot 2022-11-25 at 11.32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798320"/>
            <a:ext cx="9558020" cy="4700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起源：Rust 混合范式的本质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type </a:t>
            </a:r>
            <a:r>
              <a:rPr sz="2800"/>
              <a:t>和 trait 是</a:t>
            </a:r>
            <a:r>
              <a:rPr lang="en-US" sz="2800"/>
              <a:t> </a:t>
            </a:r>
            <a:r>
              <a:rPr sz="2800"/>
              <a:t>Rust</a:t>
            </a:r>
            <a:r>
              <a:rPr lang="en-US" sz="2800"/>
              <a:t> </a:t>
            </a:r>
            <a:r>
              <a:rPr sz="2800"/>
              <a:t>抽象建模的</a:t>
            </a:r>
            <a:r>
              <a:rPr lang="zh-CN" sz="2800"/>
              <a:t>灵魂</a:t>
            </a:r>
            <a:r>
              <a:rPr lang="en-US" altLang="zh-CN" sz="2800"/>
              <a:t> </a:t>
            </a:r>
            <a:r>
              <a:rPr lang="zh-CN" altLang="en-US" sz="2800"/>
              <a:t>｜</a:t>
            </a:r>
            <a:r>
              <a:rPr lang="en-US" altLang="zh-CN" sz="2800"/>
              <a:t> </a:t>
            </a:r>
            <a:r>
              <a:rPr lang="zh-CN" altLang="en-US" sz="2800"/>
              <a:t>动多</a:t>
            </a:r>
            <a:r>
              <a:rPr lang="zh-CN" altLang="en-US" sz="2800"/>
              <a:t>态</a:t>
            </a:r>
            <a:endParaRPr lang="zh-CN" altLang="en-US" sz="2800"/>
          </a:p>
        </p:txBody>
      </p:sp>
      <p:pic>
        <p:nvPicPr>
          <p:cNvPr id="6" name="图片 5" descr="Screen Shot 2022-11-25 at 11.36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903730"/>
            <a:ext cx="9817735" cy="4380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起源：Rust 混合范式的本质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type </a:t>
            </a:r>
            <a:r>
              <a:rPr sz="2800"/>
              <a:t>和 trait 是</a:t>
            </a:r>
            <a:r>
              <a:rPr lang="en-US" sz="2800"/>
              <a:t> </a:t>
            </a:r>
            <a:r>
              <a:rPr sz="2800"/>
              <a:t>Rust</a:t>
            </a:r>
            <a:r>
              <a:rPr lang="en-US" sz="2800"/>
              <a:t> </a:t>
            </a:r>
            <a:r>
              <a:rPr sz="2800"/>
              <a:t>抽象建模的</a:t>
            </a:r>
            <a:r>
              <a:rPr lang="zh-CN" sz="2800"/>
              <a:t>灵魂</a:t>
            </a:r>
            <a:r>
              <a:rPr lang="en-US" altLang="zh-CN" sz="2800"/>
              <a:t> </a:t>
            </a:r>
            <a:r>
              <a:rPr lang="zh-CN" altLang="en-US" sz="2800"/>
              <a:t>｜</a:t>
            </a:r>
            <a:r>
              <a:rPr lang="en-US" altLang="zh-CN" sz="2800"/>
              <a:t> </a:t>
            </a:r>
            <a:r>
              <a:rPr lang="zh-CN" altLang="en-US" sz="2800"/>
              <a:t>动多</a:t>
            </a:r>
            <a:r>
              <a:rPr lang="zh-CN" altLang="en-US" sz="2800"/>
              <a:t>态</a:t>
            </a:r>
            <a:endParaRPr lang="zh-CN" altLang="en-US" sz="2800"/>
          </a:p>
        </p:txBody>
      </p:sp>
      <p:pic>
        <p:nvPicPr>
          <p:cNvPr id="3" name="图片 2" descr="Screen Shot 2022-11-25 at 11.35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560" y="1727200"/>
            <a:ext cx="9895205" cy="4820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起源：Rust 混合范式的本质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type </a:t>
            </a:r>
            <a:r>
              <a:rPr sz="2800"/>
              <a:t>和 trait 是</a:t>
            </a:r>
            <a:r>
              <a:rPr lang="en-US" sz="2800"/>
              <a:t> </a:t>
            </a:r>
            <a:r>
              <a:rPr sz="2800"/>
              <a:t>Rust</a:t>
            </a:r>
            <a:r>
              <a:rPr lang="en-US" sz="2800"/>
              <a:t> </a:t>
            </a:r>
            <a:r>
              <a:rPr sz="2800"/>
              <a:t>抽象建模的</a:t>
            </a:r>
            <a:r>
              <a:rPr lang="zh-CN" sz="2800"/>
              <a:t>灵魂</a:t>
            </a:r>
            <a:r>
              <a:rPr lang="en-US" altLang="zh-CN" sz="2800"/>
              <a:t> </a:t>
            </a:r>
            <a:r>
              <a:rPr lang="zh-CN" altLang="en-US" sz="2800"/>
              <a:t>｜</a:t>
            </a:r>
            <a:r>
              <a:rPr lang="en-US" altLang="zh-CN" sz="2800"/>
              <a:t> </a:t>
            </a:r>
            <a:r>
              <a:rPr lang="zh-CN" altLang="en-US" sz="2800"/>
              <a:t>动多</a:t>
            </a:r>
            <a:r>
              <a:rPr lang="zh-CN" altLang="en-US" sz="2800"/>
              <a:t>态</a:t>
            </a:r>
            <a:endParaRPr lang="zh-CN" altLang="en-US" sz="2800"/>
          </a:p>
        </p:txBody>
      </p:sp>
      <p:pic>
        <p:nvPicPr>
          <p:cNvPr id="3" name="图片 2" descr="Screen Shot 2022-11-25 at 11.41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203450"/>
            <a:ext cx="950976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抽象之殇驱动</a:t>
            </a:r>
            <a:r>
              <a:rPr kumimoji="1" lang="en-US" altLang="zh-CN"/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/>
              <a:t>泛型表达能力之殇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关联类型的引入</a:t>
            </a:r>
            <a:r>
              <a:rPr lang="en-US" altLang="zh-CN" sz="2800"/>
              <a:t> </a:t>
            </a:r>
            <a:r>
              <a:rPr lang="zh-CN" altLang="en-US" sz="2800"/>
              <a:t>（</a:t>
            </a:r>
            <a:r>
              <a:rPr lang="en-US" altLang="zh-CN" sz="2800"/>
              <a:t> Rust 1.0 </a:t>
            </a:r>
            <a:r>
              <a:rPr lang="zh-CN" altLang="en-US" sz="2800"/>
              <a:t>版本</a:t>
            </a:r>
            <a:r>
              <a:rPr lang="zh-CN" altLang="en-US" sz="2800"/>
              <a:t>之前）</a:t>
            </a:r>
            <a:endParaRPr lang="zh-CN" altLang="en-US" sz="2800"/>
          </a:p>
        </p:txBody>
      </p:sp>
      <p:pic>
        <p:nvPicPr>
          <p:cNvPr id="6" name="图片 5" descr="Screen Shot 2022-11-25 at 16.00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365375"/>
            <a:ext cx="9762490" cy="29127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10535" y="5812790"/>
            <a:ext cx="6171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error: conflicting implementations for trait `Add`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/>
              <a:t>泛型表达能力之殇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关联类型的引入</a:t>
            </a:r>
            <a:r>
              <a:rPr lang="en-US" altLang="zh-CN" sz="2800"/>
              <a:t> </a:t>
            </a:r>
            <a:r>
              <a:rPr lang="zh-CN" altLang="en-US" sz="2800"/>
              <a:t>（</a:t>
            </a:r>
            <a:r>
              <a:rPr lang="en-US" altLang="zh-CN" sz="2800"/>
              <a:t> Rust 1.0 </a:t>
            </a:r>
            <a:r>
              <a:rPr lang="zh-CN" altLang="en-US" sz="2800"/>
              <a:t>版本</a:t>
            </a:r>
            <a:r>
              <a:rPr lang="zh-CN" altLang="en-US" sz="2800"/>
              <a:t>之前）</a:t>
            </a:r>
            <a:endParaRPr lang="zh-CN" altLang="en-US" sz="2800"/>
          </a:p>
        </p:txBody>
      </p:sp>
      <p:pic>
        <p:nvPicPr>
          <p:cNvPr id="3" name="图片 2" descr="Screen Shot 2022-11-25 at 16.01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90" y="1955800"/>
            <a:ext cx="7602220" cy="4538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ṣl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šḻiḓé"/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îṡľíḓ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ïŝḻïḋè"/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抽象是人类永恒的</a:t>
                </a: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追求</a:t>
                </a: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b="0" dirty="0">
                    <a:latin typeface="+mj-ea"/>
                    <a:ea typeface="+mj-ea"/>
                    <a:cs typeface="+mj-ea"/>
                    <a:sym typeface="+mn-lt"/>
                  </a:rPr>
                  <a:t>GAT </a:t>
                </a: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学习的歧途：</a:t>
                </a:r>
                <a:r>
                  <a:rPr lang="en-US" altLang="zh-CN" sz="1600" b="0" dirty="0">
                    <a:latin typeface="+mj-ea"/>
                    <a:ea typeface="+mj-ea"/>
                    <a:cs typeface="+mj-ea"/>
                    <a:sym typeface="+mn-lt"/>
                  </a:rPr>
                  <a:t>HKT?</a:t>
                </a:r>
                <a:endParaRPr lang="en-US" altLang="zh-CN" sz="1600" b="0" dirty="0">
                  <a:latin typeface="+mj-ea"/>
                  <a:ea typeface="+mj-ea"/>
                  <a:cs typeface="+mj-ea"/>
                  <a:sym typeface="+mn-lt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b="0" dirty="0">
                    <a:latin typeface="+mj-ea"/>
                    <a:ea typeface="+mj-ea"/>
                    <a:cs typeface="+mj-ea"/>
                    <a:sym typeface="+mn-lt"/>
                  </a:rPr>
                  <a:t>Rust </a:t>
                </a: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设计原则</a:t>
                </a:r>
                <a:endParaRPr lang="zh-CN" altLang="en-US" sz="1600" b="0" dirty="0">
                  <a:latin typeface="+mj-ea"/>
                  <a:ea typeface="+mj-ea"/>
                  <a:cs typeface="+mj-ea"/>
                  <a:sym typeface="+mn-lt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j-ea"/>
                    <a:ea typeface="+mj-ea"/>
                    <a:cs typeface="+mj-ea"/>
                    <a:sym typeface="+mn-lt"/>
                  </a:rPr>
                  <a:t>Rust </a:t>
                </a:r>
                <a:r>
                  <a:rPr lang="zh-CN" altLang="en-US" b="0" dirty="0">
                    <a:latin typeface="+mj-ea"/>
                    <a:ea typeface="+mj-ea"/>
                    <a:cs typeface="+mj-ea"/>
                    <a:sym typeface="+mn-lt"/>
                  </a:rPr>
                  <a:t>抽象之</a:t>
                </a:r>
                <a:r>
                  <a:rPr lang="zh-CN" altLang="en-US" b="0" dirty="0">
                    <a:latin typeface="+mj-ea"/>
                    <a:ea typeface="+mj-ea"/>
                    <a:cs typeface="+mj-ea"/>
                    <a:sym typeface="+mn-lt"/>
                  </a:rPr>
                  <a:t>殇</a:t>
                </a:r>
                <a:endParaRPr lang="zh-CN" altLang="en-US" b="0" dirty="0">
                  <a:latin typeface="+mj-ea"/>
                  <a:ea typeface="+mj-ea"/>
                  <a:cs typeface="+mj-ea"/>
                  <a:sym typeface="+mn-lt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起源：</a:t>
                </a:r>
                <a:r>
                  <a:rPr lang="en-US" altLang="zh-CN" sz="1600" b="0" dirty="0">
                    <a:latin typeface="+mj-ea"/>
                    <a:ea typeface="+mj-ea"/>
                    <a:cs typeface="+mj-ea"/>
                    <a:sym typeface="+mn-lt"/>
                  </a:rPr>
                  <a:t>Rust </a:t>
                </a: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混合范式本质</a:t>
                </a:r>
                <a:endParaRPr lang="zh-CN" altLang="en-US" sz="1600" b="0" dirty="0">
                  <a:latin typeface="+mj-ea"/>
                  <a:ea typeface="+mj-ea"/>
                  <a:cs typeface="+mj-ea"/>
                  <a:sym typeface="+mn-lt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抽象之殇驱动</a:t>
                </a:r>
                <a:r>
                  <a:rPr lang="en-US" altLang="zh-CN" sz="1600" b="0" dirty="0">
                    <a:latin typeface="+mj-ea"/>
                    <a:ea typeface="+mj-ea"/>
                    <a:cs typeface="+mj-ea"/>
                    <a:sym typeface="+mn-lt"/>
                  </a:rPr>
                  <a:t> Rust </a:t>
                </a: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发展</a:t>
                </a:r>
                <a:endParaRPr lang="zh-CN" altLang="en-US" sz="1600" b="0" dirty="0">
                  <a:latin typeface="+mj-ea"/>
                  <a:ea typeface="+mj-ea"/>
                  <a:cs typeface="+mj-ea"/>
                  <a:sym typeface="+mn-lt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b="0" dirty="0">
                    <a:latin typeface="+mj-ea"/>
                    <a:ea typeface="+mj-ea"/>
                    <a:cs typeface="+mj-ea"/>
                    <a:sym typeface="+mn-lt"/>
                  </a:rPr>
                  <a:t>GAT </a:t>
                </a:r>
                <a:r>
                  <a:rPr lang="zh-CN" altLang="en-US" sz="1600" b="0" dirty="0">
                    <a:latin typeface="+mj-ea"/>
                    <a:ea typeface="+mj-ea"/>
                    <a:cs typeface="+mj-ea"/>
                    <a:sym typeface="+mn-lt"/>
                  </a:rPr>
                  <a:t>优势：诞生新的设计模式</a:t>
                </a:r>
                <a:endParaRPr lang="zh-CN" altLang="en-US" sz="1600" b="0" dirty="0">
                  <a:latin typeface="+mj-ea"/>
                  <a:ea typeface="+mj-ea"/>
                  <a:cs typeface="+mj-ea"/>
                  <a:sym typeface="+mn-lt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j-ea"/>
                    <a:ea typeface="+mj-ea"/>
                    <a:cs typeface="+mj-ea"/>
                    <a:sym typeface="+mn-lt"/>
                  </a:rPr>
                  <a:t>结语</a:t>
                </a:r>
                <a:endParaRPr lang="zh-CN" altLang="en-US" b="0" dirty="0">
                  <a:latin typeface="+mj-ea"/>
                  <a:ea typeface="+mj-ea"/>
                  <a:cs typeface="+mj-ea"/>
                  <a:sym typeface="+mn-lt"/>
                </a:endParaRPr>
              </a:p>
            </p:txBody>
          </p:sp>
          <p:cxnSp>
            <p:nvCxnSpPr>
              <p:cNvPr id="8" name="iṣlidè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ṩļîdè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gradFill>
                      <a:gsLst>
                        <a:gs pos="0">
                          <a:schemeClr val="accent3"/>
                        </a:gs>
                        <a:gs pos="90000">
                          <a:schemeClr val="accent1"/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CONT</a:t>
                </a:r>
                <a:r>
                  <a:rPr lang="tr-TR" sz="100" b="1" dirty="0">
                    <a:gradFill>
                      <a:gsLst>
                        <a:gs pos="0">
                          <a:schemeClr val="accent3"/>
                        </a:gs>
                        <a:gs pos="90000">
                          <a:schemeClr val="accent1"/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 </a:t>
                </a:r>
                <a:r>
                  <a:rPr lang="tr-TR" sz="2800" b="1" dirty="0">
                    <a:gradFill>
                      <a:gsLst>
                        <a:gs pos="0">
                          <a:schemeClr val="accent3"/>
                        </a:gs>
                        <a:gs pos="90000">
                          <a:schemeClr val="accent1"/>
                        </a:gs>
                      </a:gsLst>
                      <a:lin ang="5400000" scaled="1"/>
                    </a:gradFill>
                    <a:cs typeface="+mn-ea"/>
                    <a:sym typeface="+mn-lt"/>
                  </a:rPr>
                  <a:t>ENTS</a:t>
                </a:r>
                <a:endParaRPr lang="tr-TR" sz="2800" b="1" dirty="0">
                  <a:gradFill>
                    <a:gsLst>
                      <a:gs pos="0">
                        <a:schemeClr val="accent3"/>
                      </a:gs>
                      <a:gs pos="90000">
                        <a:schemeClr val="accent1"/>
                      </a:gs>
                    </a:gsLst>
                    <a:lin ang="5400000" scaled="1"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ïṩľîḓe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/>
              <a:t>泛型表达能力之殇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关联类型的引入</a:t>
            </a:r>
            <a:r>
              <a:rPr lang="en-US" altLang="zh-CN" sz="2800"/>
              <a:t> </a:t>
            </a:r>
            <a:r>
              <a:rPr lang="zh-CN" altLang="en-US" sz="2800"/>
              <a:t>（</a:t>
            </a:r>
            <a:r>
              <a:rPr lang="en-US" altLang="zh-CN" sz="2800"/>
              <a:t> Rust 1.0 </a:t>
            </a:r>
            <a:r>
              <a:rPr lang="zh-CN" altLang="en-US" sz="2800"/>
              <a:t>版本</a:t>
            </a:r>
            <a:r>
              <a:rPr lang="zh-CN" altLang="en-US" sz="2800"/>
              <a:t>之前）</a:t>
            </a:r>
            <a:endParaRPr lang="zh-CN" altLang="en-US" sz="2800"/>
          </a:p>
        </p:txBody>
      </p:sp>
      <p:pic>
        <p:nvPicPr>
          <p:cNvPr id="3" name="图片 2" descr="Screen Shot 2022-11-25 at 16.01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90" y="1955800"/>
            <a:ext cx="7602220" cy="4538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/>
              <a:t>泛型表达能力之殇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关联类型的引入增强了泛型的表达能力</a:t>
            </a:r>
            <a:r>
              <a:rPr lang="en-US" altLang="zh-CN" sz="2800"/>
              <a:t> </a:t>
            </a:r>
            <a:endParaRPr lang="zh-CN" altLang="en-US" sz="2800"/>
          </a:p>
        </p:txBody>
      </p:sp>
      <p:pic>
        <p:nvPicPr>
          <p:cNvPr id="6" name="图片 5" descr="Screen Shot 2022-11-25 at 16.04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2059940"/>
            <a:ext cx="6209665" cy="2358390"/>
          </a:xfrm>
          <a:prstGeom prst="rect">
            <a:avLst/>
          </a:prstGeom>
        </p:spPr>
      </p:pic>
      <p:pic>
        <p:nvPicPr>
          <p:cNvPr id="7" name="图片 6" descr="Screen Shot 2022-11-25 at 16.05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785" y="2741930"/>
            <a:ext cx="62992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/>
              <a:t>泛型</a:t>
            </a:r>
            <a:r>
              <a:rPr lang="zh-CN" sz="2800"/>
              <a:t>零成本抽象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需要</a:t>
            </a:r>
            <a:r>
              <a:rPr lang="zh-CN" altLang="en-US" sz="2800"/>
              <a:t>上缴“抽象</a:t>
            </a:r>
            <a:r>
              <a:rPr lang="zh-CN" altLang="en-US" sz="2800"/>
              <a:t>税”</a:t>
            </a:r>
            <a:endParaRPr lang="zh-CN" altLang="en-US" sz="2800"/>
          </a:p>
        </p:txBody>
      </p:sp>
      <p:pic>
        <p:nvPicPr>
          <p:cNvPr id="3" name="图片 2" descr="Screen Shot 2022-11-25 at 16.16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2318385"/>
            <a:ext cx="10935970" cy="25165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37815" y="5426075"/>
            <a:ext cx="6366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/>
              <a:t>解决方案：</a:t>
            </a:r>
            <a:r>
              <a:rPr lang="en-US" altLang="zh-CN" sz="2800" b="1"/>
              <a:t> #![feature(specialization)]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零成本抽象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trait 对象 </a:t>
            </a:r>
            <a:endParaRPr lang="zh-CN" altLang="en-US" sz="2800"/>
          </a:p>
        </p:txBody>
      </p:sp>
      <p:pic>
        <p:nvPicPr>
          <p:cNvPr id="6" name="图片 5" descr="Screen Shot 2022-11-25 at 16.33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90" y="2028825"/>
            <a:ext cx="8872855" cy="3390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04135" y="5720715"/>
            <a:ext cx="4475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/>
              <a:t>解决方案：</a:t>
            </a:r>
            <a:r>
              <a:rPr lang="en-US" altLang="zh-CN" sz="2800" b="1"/>
              <a:t> </a:t>
            </a:r>
            <a:r>
              <a:rPr lang="zh-CN" altLang="en-US" sz="2800" b="1"/>
              <a:t>引入</a:t>
            </a:r>
            <a:r>
              <a:rPr lang="en-US" altLang="zh-CN" sz="2800" b="1"/>
              <a:t> impl Trait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动多态抽象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当</a:t>
            </a:r>
            <a:r>
              <a:rPr lang="en-US" altLang="zh-CN" sz="2800"/>
              <a:t> </a:t>
            </a:r>
            <a:r>
              <a:rPr lang="zh-CN" altLang="en-US" sz="2800"/>
              <a:t>trait 对象</a:t>
            </a:r>
            <a:r>
              <a:rPr lang="zh-CN" altLang="en-US" sz="2800"/>
              <a:t>遇到泛型</a:t>
            </a:r>
            <a:endParaRPr lang="zh-CN" altLang="en-US" sz="2800"/>
          </a:p>
        </p:txBody>
      </p:sp>
      <p:pic>
        <p:nvPicPr>
          <p:cNvPr id="3" name="图片 2" descr="Screen Shot 2022-11-26 at 07.57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8420" y="2205355"/>
            <a:ext cx="661416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动多态抽象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当</a:t>
            </a:r>
            <a:r>
              <a:rPr lang="en-US" altLang="zh-CN" sz="2800"/>
              <a:t> </a:t>
            </a:r>
            <a:r>
              <a:rPr lang="zh-CN" altLang="en-US" sz="2800"/>
              <a:t>trait 对象</a:t>
            </a:r>
            <a:r>
              <a:rPr lang="zh-CN" altLang="en-US" sz="2800"/>
              <a:t>遇到泛型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69925" y="1615440"/>
            <a:ext cx="4200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/>
              <a:t>解决方案：</a:t>
            </a:r>
            <a:r>
              <a:rPr lang="en-US" altLang="zh-CN" sz="2800" b="1"/>
              <a:t> </a:t>
            </a:r>
            <a:r>
              <a:rPr lang="zh-CN" altLang="en-US" sz="2800" b="1"/>
              <a:t>引入设计</a:t>
            </a:r>
            <a:r>
              <a:rPr lang="zh-CN" altLang="en-US" sz="2800" b="1"/>
              <a:t>模式</a:t>
            </a:r>
            <a:endParaRPr lang="zh-CN" altLang="en-US" sz="2800" b="1"/>
          </a:p>
        </p:txBody>
      </p:sp>
      <p:pic>
        <p:nvPicPr>
          <p:cNvPr id="6" name="图片 5" descr="Screen Shot 2022-11-26 at 07.59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2137410"/>
            <a:ext cx="5220970" cy="4408805"/>
          </a:xfrm>
          <a:prstGeom prst="rect">
            <a:avLst/>
          </a:prstGeom>
        </p:spPr>
      </p:pic>
      <p:pic>
        <p:nvPicPr>
          <p:cNvPr id="8" name="图片 7" descr="Screen Shot 2022-11-26 at 07.59.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10" y="2514600"/>
            <a:ext cx="6093460" cy="3347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高阶表达能力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生命周期</a:t>
            </a:r>
            <a:r>
              <a:rPr lang="zh-CN" altLang="en-US" sz="2800"/>
              <a:t>参数 </a:t>
            </a:r>
            <a:endParaRPr lang="zh-CN" altLang="en-US" sz="2800"/>
          </a:p>
        </p:txBody>
      </p:sp>
      <p:pic>
        <p:nvPicPr>
          <p:cNvPr id="3" name="图片 2" descr="Screen Shot 2022-11-25 at 16.46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185" y="2265045"/>
            <a:ext cx="9842500" cy="2597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10535" y="5812790"/>
            <a:ext cx="6171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error: </a:t>
            </a:r>
            <a:r>
              <a:rPr lang="en-US" altLang="zh-CN">
                <a:solidFill>
                  <a:srgbClr val="FF0000"/>
                </a:solidFill>
              </a:rPr>
              <a:t>don’t support ` ’iter </a:t>
            </a:r>
            <a:r>
              <a:rPr lang="zh-CN" altLang="en-US">
                <a:solidFill>
                  <a:srgbClr val="FF0000"/>
                </a:solidFill>
              </a:rPr>
              <a:t>`</a:t>
            </a:r>
            <a:r>
              <a:rPr lang="en-US" altLang="zh-CN">
                <a:solidFill>
                  <a:srgbClr val="FF0000"/>
                </a:solidFill>
              </a:rPr>
              <a:t> in associated type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高阶表达能力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</a:t>
            </a:r>
            <a:r>
              <a:rPr lang="zh-CN" altLang="en-US" sz="2800"/>
              <a:t>生命周期</a:t>
            </a:r>
            <a:r>
              <a:rPr lang="zh-CN" altLang="en-US" sz="2800"/>
              <a:t>参数 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788035" y="1798955"/>
            <a:ext cx="10353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/>
              <a:t>解决方案之一：设计模式（存在一定缺陷，比如增加一个</a:t>
            </a:r>
            <a:r>
              <a:rPr lang="en-US" altLang="zh-CN" sz="2800" b="1"/>
              <a:t> Map</a:t>
            </a:r>
            <a:r>
              <a:rPr lang="zh-CN" altLang="en-US" sz="2800" b="1"/>
              <a:t>）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  <p:pic>
        <p:nvPicPr>
          <p:cNvPr id="6" name="图片 5" descr="Screen Shot 2022-11-26 at 06.32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2560955"/>
            <a:ext cx="86995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高阶表达能力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</a:t>
            </a:r>
            <a:r>
              <a:rPr lang="zh-CN" altLang="en-US" sz="2800"/>
              <a:t>生命周期</a:t>
            </a:r>
            <a:r>
              <a:rPr lang="zh-CN" altLang="en-US" sz="2800"/>
              <a:t>参数 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788035" y="1798955"/>
            <a:ext cx="95675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/>
              <a:t>解决方案之二：设计模式</a:t>
            </a:r>
            <a:r>
              <a:rPr lang="en-US" altLang="zh-CN" sz="2800" b="1"/>
              <a:t> </a:t>
            </a:r>
            <a:r>
              <a:rPr lang="zh-CN" altLang="en-US" sz="2800" b="1"/>
              <a:t>（使用</a:t>
            </a:r>
            <a:r>
              <a:rPr lang="en-US" altLang="zh-CN" sz="2800" b="1"/>
              <a:t> super trait + HRTB</a:t>
            </a:r>
            <a:r>
              <a:rPr lang="zh-CN" altLang="en-US" sz="2800" b="1"/>
              <a:t>改进）</a:t>
            </a:r>
            <a:endParaRPr lang="zh-CN" altLang="en-US" sz="2800" b="1"/>
          </a:p>
        </p:txBody>
      </p:sp>
      <p:pic>
        <p:nvPicPr>
          <p:cNvPr id="3" name="图片 2" descr="Screen Shot 2022-11-26 at 06.45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2592705"/>
            <a:ext cx="10431780" cy="2974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45000" y="6159500"/>
            <a:ext cx="2908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类似于</a:t>
            </a:r>
            <a:r>
              <a:rPr lang="en-US" altLang="zh-CN" b="1">
                <a:solidFill>
                  <a:schemeClr val="tx1"/>
                </a:solidFill>
              </a:rPr>
              <a:t> Bevy 0.8 </a:t>
            </a:r>
            <a:r>
              <a:rPr lang="zh-CN" altLang="en-US" b="1">
                <a:solidFill>
                  <a:schemeClr val="tx1"/>
                </a:solidFill>
              </a:rPr>
              <a:t>中的用法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高阶表达能力</a:t>
            </a:r>
            <a:r>
              <a:rPr sz="2800"/>
              <a:t>之殇</a:t>
            </a:r>
            <a:r>
              <a:rPr lang="zh-CN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关联</a:t>
            </a:r>
            <a:r>
              <a:rPr lang="zh-CN" altLang="en-US" sz="2800"/>
              <a:t>生命周期</a:t>
            </a:r>
            <a:r>
              <a:rPr lang="zh-CN" altLang="en-US" sz="2800"/>
              <a:t>参数 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788035" y="1798955"/>
            <a:ext cx="3427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/>
              <a:t>解决方案之三：</a:t>
            </a:r>
            <a:r>
              <a:rPr lang="en-US" altLang="zh-CN" sz="2800" b="1"/>
              <a:t>GAT</a:t>
            </a:r>
            <a:endParaRPr lang="en-US" altLang="zh-CN" sz="2800" b="1"/>
          </a:p>
        </p:txBody>
      </p:sp>
      <p:pic>
        <p:nvPicPr>
          <p:cNvPr id="6" name="图片 5" descr="Screen Shot 2022-11-26 at 08.14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860" y="3131185"/>
            <a:ext cx="5413375" cy="2090420"/>
          </a:xfrm>
          <a:prstGeom prst="rect">
            <a:avLst/>
          </a:prstGeom>
        </p:spPr>
      </p:pic>
      <p:pic>
        <p:nvPicPr>
          <p:cNvPr id="9" name="图片 8" descr="Screen Shot 2022-11-26 at 08.14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2392680"/>
            <a:ext cx="6088380" cy="35667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ḷ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Sļiḓé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Abstraction is the eternal pursuit of human beings</a:t>
            </a:r>
            <a:endParaRPr lang="en-US" altLang="zh-CN" dirty="0"/>
          </a:p>
        </p:txBody>
      </p:sp>
      <p:sp>
        <p:nvSpPr>
          <p:cNvPr id="14" name="íṧľïḓè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抽象是人类永恒的</a:t>
            </a:r>
            <a:r>
              <a:rPr lang="zh-CN" altLang="en-US" dirty="0"/>
              <a:t>追求</a:t>
            </a:r>
            <a:endParaRPr lang="zh-CN" altLang="en-US" dirty="0"/>
          </a:p>
        </p:txBody>
      </p:sp>
      <p:sp>
        <p:nvSpPr>
          <p:cNvPr id="9" name="ïSḻîďè"/>
          <p:cNvSpPr txBox="1"/>
          <p:nvPr/>
        </p:nvSpPr>
        <p:spPr>
          <a:xfrm>
            <a:off x="5225003" y="3347687"/>
            <a:ext cx="792714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išlïḑè"/>
          <p:cNvSpPr txBox="1"/>
          <p:nvPr/>
        </p:nvSpPr>
        <p:spPr>
          <a:xfrm>
            <a:off x="579002" y="526068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Logo Here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表达能力之殇：</a:t>
            </a:r>
            <a:r>
              <a:rPr lang="zh-CN" sz="2800"/>
              <a:t>目前稳定的</a:t>
            </a:r>
            <a:r>
              <a:rPr lang="en-US" altLang="zh-CN" sz="2800"/>
              <a:t> GAT </a:t>
            </a:r>
            <a:r>
              <a:rPr lang="zh-CN" altLang="en-US" sz="2800"/>
              <a:t>只是</a:t>
            </a:r>
            <a:r>
              <a:rPr lang="en-US" altLang="zh-CN" sz="2800"/>
              <a:t> MVP </a:t>
            </a:r>
            <a:r>
              <a:rPr lang="zh-CN" altLang="en-US" sz="2800"/>
              <a:t>（最小可行性</a:t>
            </a:r>
            <a:r>
              <a:rPr lang="zh-CN" altLang="en-US" sz="2800"/>
              <a:t>产品）</a:t>
            </a:r>
            <a:endParaRPr lang="zh-CN" altLang="en-US" sz="2800"/>
          </a:p>
          <a:p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无法作为</a:t>
            </a:r>
            <a:r>
              <a:rPr lang="en-US" altLang="zh-CN" sz="2800"/>
              <a:t> trait </a:t>
            </a:r>
            <a:r>
              <a:rPr lang="zh-CN" altLang="en-US" sz="2800"/>
              <a:t>对象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内部实现比较粗糙，肯定还有很多问题需要打磨</a:t>
            </a:r>
            <a:r>
              <a:rPr lang="zh-CN" altLang="en-US" sz="2800"/>
              <a:t>修正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841500" y="5095240"/>
            <a:ext cx="8357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https://github.com/rust-lang/rust/pull/96709#issuecomment-1129311660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903730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pic>
        <p:nvPicPr>
          <p:cNvPr id="7" name="图片 6" descr="Screen Shot 2022-11-26 at 08.32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3133090"/>
            <a:ext cx="11318875" cy="1796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75577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pic>
        <p:nvPicPr>
          <p:cNvPr id="3" name="图片 2" descr="Screen Shot 2022-11-26 at 08.27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3004185"/>
            <a:ext cx="10489565" cy="2844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0090" y="231965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问题</a:t>
            </a:r>
            <a:r>
              <a:rPr lang="zh-CN" altLang="en-US" sz="2800">
                <a:sym typeface="+mn-ea"/>
              </a:rPr>
              <a:t>根源：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75577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90" y="231965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问题</a:t>
            </a:r>
            <a:r>
              <a:rPr lang="zh-CN" altLang="en-US" sz="2800">
                <a:sym typeface="+mn-ea"/>
              </a:rPr>
              <a:t>根源：</a:t>
            </a:r>
            <a:endParaRPr lang="zh-CN" altLang="en-US" sz="2800">
              <a:sym typeface="+mn-ea"/>
            </a:endParaRPr>
          </a:p>
        </p:txBody>
      </p:sp>
      <p:pic>
        <p:nvPicPr>
          <p:cNvPr id="7" name="图片 6" descr="Screen Shot 2022-11-26 at 08.2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2937510"/>
            <a:ext cx="90805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75577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25" y="2277745"/>
            <a:ext cx="69380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解决方案：支持</a:t>
            </a:r>
            <a:r>
              <a:rPr lang="en-US" altLang="zh-CN" sz="2800">
                <a:sym typeface="+mn-ea"/>
              </a:rPr>
              <a:t> type alias impl Trait (TAIT)</a:t>
            </a:r>
            <a:endParaRPr lang="en-US" altLang="zh-CN" sz="2800">
              <a:sym typeface="+mn-ea"/>
            </a:endParaRPr>
          </a:p>
        </p:txBody>
      </p:sp>
      <p:pic>
        <p:nvPicPr>
          <p:cNvPr id="9" name="图片 8" descr="Screen Shot 2022-11-26 at 08.40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5530" y="2928620"/>
            <a:ext cx="75184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75577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25" y="2277745"/>
            <a:ext cx="8202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解决方案：支持</a:t>
            </a:r>
            <a:r>
              <a:rPr lang="en-US" altLang="zh-CN" sz="2800">
                <a:sym typeface="+mn-ea"/>
              </a:rPr>
              <a:t> type alias impl Trait (TAIT) </a:t>
            </a:r>
            <a:r>
              <a:rPr lang="zh-CN" altLang="en-US" sz="2800">
                <a:sym typeface="+mn-ea"/>
              </a:rPr>
              <a:t>限制一</a:t>
            </a:r>
            <a:r>
              <a:rPr lang="en-US" altLang="zh-CN" sz="2800">
                <a:sym typeface="+mn-ea"/>
              </a:rPr>
              <a:t> </a:t>
            </a:r>
            <a:endParaRPr lang="en-US" altLang="zh-CN" sz="2800">
              <a:sym typeface="+mn-ea"/>
            </a:endParaRPr>
          </a:p>
        </p:txBody>
      </p:sp>
      <p:pic>
        <p:nvPicPr>
          <p:cNvPr id="7" name="图片 6" descr="Screen Shot 2022-11-26 at 08.42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3107055"/>
            <a:ext cx="101854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75577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25" y="2277745"/>
            <a:ext cx="1041654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解决方案：支持</a:t>
            </a:r>
            <a:r>
              <a:rPr lang="en-US" altLang="zh-CN" sz="2800">
                <a:sym typeface="+mn-ea"/>
              </a:rPr>
              <a:t> type alias impl Trait (TAIT) </a:t>
            </a:r>
            <a:r>
              <a:rPr lang="zh-CN" altLang="en-US" sz="2800">
                <a:sym typeface="+mn-ea"/>
              </a:rPr>
              <a:t>限制一</a:t>
            </a:r>
            <a:r>
              <a:rPr lang="en-US" altLang="zh-CN" sz="2800">
                <a:sym typeface="+mn-ea"/>
              </a:rPr>
              <a:t>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Nightly </a:t>
            </a:r>
            <a:r>
              <a:rPr lang="zh-CN" altLang="en-US" sz="2800">
                <a:sym typeface="+mn-ea"/>
              </a:rPr>
              <a:t>中临时解决方案（</a:t>
            </a:r>
            <a:r>
              <a:rPr lang="en-US" altLang="zh-CN" sz="2800">
                <a:sym typeface="+mn-ea"/>
              </a:rPr>
              <a:t>RPITIT</a:t>
            </a:r>
            <a:r>
              <a:rPr lang="zh-CN" altLang="en-US" sz="2800">
                <a:sym typeface="+mn-ea"/>
              </a:rPr>
              <a:t>）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，稳定版要给出最终解决</a:t>
            </a:r>
            <a:r>
              <a:rPr lang="zh-CN" altLang="en-US" sz="2800">
                <a:sym typeface="+mn-ea"/>
              </a:rPr>
              <a:t>方案</a:t>
            </a:r>
            <a:endParaRPr lang="zh-CN" altLang="en-US" sz="2800">
              <a:sym typeface="+mn-ea"/>
            </a:endParaRPr>
          </a:p>
        </p:txBody>
      </p:sp>
      <p:pic>
        <p:nvPicPr>
          <p:cNvPr id="3" name="图片 2" descr="Screen Shot 2022-11-26 at 08.4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3634740"/>
            <a:ext cx="1087691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75577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25" y="2277745"/>
            <a:ext cx="8202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解决方案：支持</a:t>
            </a:r>
            <a:r>
              <a:rPr lang="en-US" altLang="zh-CN" sz="2800">
                <a:sym typeface="+mn-ea"/>
              </a:rPr>
              <a:t> type alias impl Trait (TAIT) </a:t>
            </a:r>
            <a:r>
              <a:rPr lang="zh-CN" altLang="en-US" sz="2800">
                <a:sym typeface="+mn-ea"/>
              </a:rPr>
              <a:t>限制二</a:t>
            </a:r>
            <a:r>
              <a:rPr lang="en-US" altLang="zh-CN" sz="2800">
                <a:sym typeface="+mn-ea"/>
              </a:rPr>
              <a:t> </a:t>
            </a:r>
            <a:endParaRPr lang="en-US" altLang="zh-CN" sz="2800">
              <a:sym typeface="+mn-ea"/>
            </a:endParaRPr>
          </a:p>
        </p:txBody>
      </p:sp>
      <p:pic>
        <p:nvPicPr>
          <p:cNvPr id="7" name="图片 6" descr="Screen Shot 2022-11-26 at 08.52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3221990"/>
            <a:ext cx="11096625" cy="1363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7120" y="5715000"/>
            <a:ext cx="10018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https://internals.rust-lang.org/t/blog-series-dyn-async-in-traits-continues/17403?page=4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7120" y="5410200"/>
            <a:ext cx="9029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https://internals.rust-lang.org/t/blog-series-dyn-async-in-traits/15449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2440" y="4966335"/>
            <a:ext cx="979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终级解决方案设计中：</a:t>
            </a:r>
            <a:r>
              <a:rPr lang="en-US" altLang="zh-CN">
                <a:sym typeface="+mn-ea"/>
              </a:rPr>
              <a:t>Niko 9 </a:t>
            </a:r>
            <a:r>
              <a:rPr lang="zh-CN" altLang="en-US">
                <a:sym typeface="+mn-ea"/>
              </a:rPr>
              <a:t>篇关于如何合并</a:t>
            </a:r>
            <a:r>
              <a:rPr lang="en-US" altLang="zh-CN">
                <a:sym typeface="+mn-ea"/>
              </a:rPr>
              <a:t> async fn in trait </a:t>
            </a:r>
            <a:r>
              <a:rPr lang="zh-CN" altLang="en-US">
                <a:sym typeface="+mn-ea"/>
              </a:rPr>
              <a:t>中</a:t>
            </a:r>
            <a:r>
              <a:rPr lang="en-US" altLang="zh-CN">
                <a:sym typeface="+mn-ea"/>
              </a:rPr>
              <a:t> imple Trait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dyn Trait </a:t>
            </a:r>
            <a:r>
              <a:rPr lang="zh-CN" altLang="en-US">
                <a:sym typeface="+mn-ea"/>
              </a:rPr>
              <a:t>文章：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64401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25" y="2197100"/>
            <a:ext cx="1150239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解决方案：支持</a:t>
            </a:r>
            <a:r>
              <a:rPr lang="en-US" altLang="zh-CN" sz="2800">
                <a:sym typeface="+mn-ea"/>
              </a:rPr>
              <a:t> type alias impl Trait (TAIT) </a:t>
            </a:r>
            <a:r>
              <a:rPr lang="zh-CN" altLang="en-US" sz="2800">
                <a:sym typeface="+mn-ea"/>
              </a:rPr>
              <a:t>限制二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临时解决方案之</a:t>
            </a:r>
            <a:r>
              <a:rPr lang="zh-CN" altLang="en-US" sz="2800">
                <a:sym typeface="+mn-ea"/>
              </a:rPr>
              <a:t>一：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继续使用</a:t>
            </a:r>
            <a:r>
              <a:rPr lang="en-US" altLang="zh-CN" sz="2800">
                <a:sym typeface="+mn-ea"/>
              </a:rPr>
              <a:t> async_trait crate (</a:t>
            </a:r>
            <a:r>
              <a:rPr lang="zh-CN" altLang="en-US" sz="2800">
                <a:sym typeface="+mn-ea"/>
              </a:rPr>
              <a:t>又回到了问题根源。。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>
              <a:sym typeface="+mn-ea"/>
            </a:endParaRPr>
          </a:p>
        </p:txBody>
      </p:sp>
      <p:pic>
        <p:nvPicPr>
          <p:cNvPr id="7" name="图片 6" descr="Screen Shot 2022-11-26 at 08.2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415" y="3377565"/>
            <a:ext cx="783780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抽象之殇驱动</a:t>
            </a:r>
            <a:r>
              <a:rPr kumimoji="1" lang="en-US" altLang="zh-CN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Rust </a:t>
            </a:r>
            <a:r>
              <a:rPr kumimoji="1" lang="zh-CN" altLang="en-US">
                <a:sym typeface="+mn-ea"/>
              </a:rPr>
              <a:t>进化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零</a:t>
            </a:r>
            <a:r>
              <a:rPr lang="zh-CN" altLang="en-US" sz="2800"/>
              <a:t>成本抽象之殇：无法按需切换</a:t>
            </a:r>
            <a:r>
              <a:rPr lang="en-US" altLang="zh-CN" sz="2800"/>
              <a:t> dyn Trait </a:t>
            </a:r>
            <a:r>
              <a:rPr lang="zh-CN" altLang="en-US" sz="2800"/>
              <a:t>和</a:t>
            </a:r>
            <a:r>
              <a:rPr lang="en-US" altLang="zh-CN" sz="2800"/>
              <a:t> impl Trait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669925" y="1644015"/>
            <a:ext cx="6169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案例：</a:t>
            </a:r>
            <a:r>
              <a:rPr lang="en-US" sz="2800">
                <a:sym typeface="+mn-ea"/>
              </a:rPr>
              <a:t>Big Features - async fn in  trait 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25" y="2054225"/>
            <a:ext cx="820293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解决方案：支持</a:t>
            </a:r>
            <a:r>
              <a:rPr lang="en-US" altLang="zh-CN" sz="2800">
                <a:sym typeface="+mn-ea"/>
              </a:rPr>
              <a:t> type alias impl Trait (TAIT) </a:t>
            </a:r>
            <a:r>
              <a:rPr lang="zh-CN" altLang="en-US" sz="2800">
                <a:sym typeface="+mn-ea"/>
              </a:rPr>
              <a:t>限制二</a:t>
            </a:r>
            <a:r>
              <a:rPr lang="en-US" altLang="zh-CN" sz="2800">
                <a:sym typeface="+mn-ea"/>
              </a:rPr>
              <a:t> </a:t>
            </a:r>
            <a:br>
              <a:rPr lang="en-US" altLang="zh-CN" sz="2800">
                <a:sym typeface="+mn-ea"/>
              </a:rPr>
            </a:br>
            <a:r>
              <a:rPr lang="zh-CN" altLang="en-US" sz="2800">
                <a:sym typeface="+mn-ea"/>
              </a:rPr>
              <a:t>临时解决方案之</a:t>
            </a:r>
            <a:r>
              <a:rPr lang="zh-CN" altLang="en-US" sz="2800">
                <a:sym typeface="+mn-ea"/>
              </a:rPr>
              <a:t>二：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设计</a:t>
            </a:r>
            <a:r>
              <a:rPr lang="zh-CN" altLang="en-US" sz="2800">
                <a:sym typeface="+mn-ea"/>
              </a:rPr>
              <a:t>模式</a:t>
            </a:r>
            <a:endParaRPr lang="zh-CN" altLang="en-US" sz="2800">
              <a:sym typeface="+mn-ea"/>
            </a:endParaRPr>
          </a:p>
        </p:txBody>
      </p:sp>
      <p:pic>
        <p:nvPicPr>
          <p:cNvPr id="3" name="图片 2" descr="Screen Shot 2022-11-26 at 08.50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810" y="3004820"/>
            <a:ext cx="734441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抽象是人类永恒的</a:t>
            </a:r>
            <a:r>
              <a:rPr kumimoji="1" lang="zh-CN" altLang="en-US"/>
              <a:t>追求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28040" y="1900555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Rust 1.65 </a:t>
            </a:r>
            <a:r>
              <a:rPr lang="zh-CN" altLang="en-US" sz="2400"/>
              <a:t>中稳定发布</a:t>
            </a:r>
            <a:r>
              <a:rPr lang="en-US" altLang="zh-CN" sz="2400"/>
              <a:t> GAT (Generic Associated Type)</a:t>
            </a:r>
            <a:endParaRPr lang="en-US" altLang="zh-CN" sz="2400"/>
          </a:p>
        </p:txBody>
      </p:sp>
      <p:pic>
        <p:nvPicPr>
          <p:cNvPr id="7" name="图片 6" descr="Screen Shot 2022-11-25 at 10.39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709545"/>
            <a:ext cx="107442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GAT </a:t>
            </a:r>
            <a:r>
              <a:rPr kumimoji="1" lang="zh-CN" altLang="en-US">
                <a:sym typeface="+mn-ea"/>
              </a:rPr>
              <a:t>优势：诞生新的零成本抽象设计模式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增强零成本抽象的新</a:t>
            </a:r>
            <a:r>
              <a:rPr lang="zh-CN" altLang="en-US" sz="2800"/>
              <a:t>模式：Many modes</a:t>
            </a:r>
            <a:endParaRPr lang="zh-CN" altLang="en-US" sz="2800"/>
          </a:p>
          <a:p>
            <a:r>
              <a:rPr lang="zh-CN" altLang="en-US" sz="2800"/>
              <a:t>案例： [chumsky 解析库](https://github.com/zesterer/chumsky)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69925" y="2829560"/>
            <a:ext cx="100450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 GAT 稳定之前， chumsky 只支持一种模式，所以其核心解析函数总是需要构建数据结构，无论需要与否，因</a:t>
            </a:r>
            <a:r>
              <a:rPr lang="zh-CN" altLang="en-US"/>
              <a:t>此无法达到零成本抽象的效果，因为构建数据结构需要耗费时间成本和内存成本。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 GAT 稳定之后， 使用</a:t>
            </a:r>
            <a:r>
              <a:rPr lang="en-US" altLang="zh-CN"/>
              <a:t> many modes </a:t>
            </a:r>
            <a:r>
              <a:rPr lang="zh-CN" altLang="en-US"/>
              <a:t>可以达到按需构建数据结构的零成本</a:t>
            </a:r>
            <a:r>
              <a:rPr lang="zh-CN" altLang="en-US"/>
              <a:t>抽象效果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GAT </a:t>
            </a:r>
            <a:r>
              <a:rPr kumimoji="1" lang="zh-CN" altLang="en-US"/>
              <a:t>优势：诞生新的零成本</a:t>
            </a:r>
            <a:r>
              <a:rPr kumimoji="1" lang="zh-CN" altLang="en-US"/>
              <a:t>抽象设计</a:t>
            </a:r>
            <a:r>
              <a:rPr kumimoji="1" lang="zh-CN" altLang="en-US"/>
              <a:t>模式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69925" y="1205230"/>
            <a:ext cx="107016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GAT </a:t>
            </a:r>
            <a:r>
              <a:rPr lang="zh-CN" altLang="en-US" sz="2800"/>
              <a:t>增强零成本抽象的新</a:t>
            </a:r>
            <a:r>
              <a:rPr lang="zh-CN" altLang="en-US" sz="2800"/>
              <a:t>模式：Many modes</a:t>
            </a:r>
            <a:endParaRPr lang="zh-CN" altLang="en-US" sz="2800"/>
          </a:p>
          <a:p>
            <a:r>
              <a:rPr lang="zh-CN" altLang="en-US" sz="2800"/>
              <a:t>案例： [chumsky 解析库](https://github.com/zesterer/chumsky)</a:t>
            </a:r>
            <a:endParaRPr lang="zh-CN" altLang="en-US" sz="2800"/>
          </a:p>
        </p:txBody>
      </p:sp>
      <p:pic>
        <p:nvPicPr>
          <p:cNvPr id="3" name="图片 2" descr="Screen Shot 2022-11-26 at 09.00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930" y="2256790"/>
            <a:ext cx="847598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í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ṣļiḑé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think-cell Slide" r:id="rId1" imgW="0" imgH="0" progId="TCLayout.ActiveDocument.1">
                  <p:embed/>
                </p:oleObj>
              </mc:Choice>
              <mc:Fallback>
                <p:oleObj name="think-cell Slide" r:id="rId1" imgW="0" imgH="0" progId="TCLayout.ActiveDocument.1">
                  <p:embed/>
                  <p:pic>
                    <p:nvPicPr>
                      <p:cNvPr id="0" name="îṥļiḋé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šľïďê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ísļiďé"/>
          <p:cNvSpPr>
            <a:spLocks noGrp="1"/>
          </p:cNvSpPr>
          <p:nvPr>
            <p:ph type="ctrTitle"/>
          </p:nvPr>
        </p:nvSpPr>
        <p:spPr>
          <a:xfrm>
            <a:off x="2287905" y="2633345"/>
            <a:ext cx="1536065" cy="1868805"/>
          </a:xfrm>
        </p:spPr>
        <p:txBody>
          <a:bodyPr/>
          <a:lstStyle/>
          <a:p>
            <a:r>
              <a:rPr lang="zh-CN" altLang="en-US" sz="4000" dirty="0"/>
              <a:t>结语</a:t>
            </a:r>
            <a:br>
              <a:rPr lang="zh-CN" altLang="en-US" sz="4000" dirty="0"/>
            </a:br>
            <a:r>
              <a:rPr lang="en-US" altLang="zh-CN" sz="1800" dirty="0"/>
              <a:t>E</a:t>
            </a:r>
            <a:r>
              <a:rPr lang="zh-CN" altLang="en-US" sz="1800" dirty="0"/>
              <a:t>pilog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 descr="Screen Shot 2022-11-25 at 10.13.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80" y="279400"/>
            <a:ext cx="1814195" cy="6216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6580" y="342900"/>
            <a:ext cx="1016000" cy="521970"/>
          </a:xfrm>
          <a:prstGeom prst="rect">
            <a:avLst/>
          </a:prstGeom>
          <a:solidFill>
            <a:srgbClr val="CBCDD2"/>
          </a:solidFill>
          <a:ln>
            <a:noFill/>
          </a:ln>
        </p:spPr>
        <p:txBody>
          <a:bodyPr wrap="square" rtlCol="0">
            <a:spAutoFit/>
          </a:bodyPr>
          <a:p>
            <a:endParaRPr lang="en-US" altLang="zh-CN" sz="2800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6580" y="525780"/>
            <a:ext cx="1016000" cy="521970"/>
          </a:xfrm>
          <a:prstGeom prst="rect">
            <a:avLst/>
          </a:prstGeom>
          <a:solidFill>
            <a:srgbClr val="CBCDD2"/>
          </a:solidFill>
          <a:ln>
            <a:noFill/>
          </a:ln>
        </p:spPr>
        <p:txBody>
          <a:bodyPr wrap="square" rtlCol="0">
            <a:spAutoFit/>
          </a:bodyPr>
          <a:p>
            <a:endParaRPr lang="en-US" altLang="zh-CN" sz="2800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26580" y="434340"/>
            <a:ext cx="1016000" cy="521970"/>
          </a:xfrm>
          <a:prstGeom prst="rect">
            <a:avLst/>
          </a:prstGeom>
          <a:solidFill>
            <a:srgbClr val="CBCDD2"/>
          </a:solidFill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2800" b="1">
                <a:latin typeface="Arial Bold" panose="020B0604020202020204" charset="0"/>
                <a:cs typeface="Arial Bold" panose="020B0604020202020204" charset="0"/>
              </a:rPr>
              <a:t>Rust</a:t>
            </a:r>
            <a:endParaRPr lang="en-US" altLang="zh-CN" sz="28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抽象是人类永恒的</a:t>
            </a:r>
            <a:r>
              <a:rPr kumimoji="1" lang="zh-CN" altLang="en-US"/>
              <a:t>追求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28040" y="1900555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答案：抽象是人类永恒的</a:t>
            </a:r>
            <a:r>
              <a:rPr lang="zh-CN" altLang="en-US" sz="2400"/>
              <a:t>追求</a:t>
            </a:r>
            <a:endParaRPr lang="zh-CN" altLang="en-US" sz="2400"/>
          </a:p>
        </p:txBody>
      </p:sp>
      <p:pic>
        <p:nvPicPr>
          <p:cNvPr id="3" name="图片 2" descr="Screen Shot 2022-11-25 at 10.42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2767965"/>
            <a:ext cx="11536680" cy="2204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GAT </a:t>
            </a:r>
            <a:r>
              <a:rPr kumimoji="1" lang="zh-CN" altLang="en-US"/>
              <a:t>学习的歧途：</a:t>
            </a:r>
            <a:r>
              <a:rPr kumimoji="1" lang="en-US" altLang="zh-CN"/>
              <a:t>HKT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Screen Shot 2022-11-25 at 10.46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295" y="2747645"/>
            <a:ext cx="7469505" cy="4004945"/>
          </a:xfrm>
          <a:prstGeom prst="rect">
            <a:avLst/>
          </a:prstGeom>
        </p:spPr>
      </p:pic>
      <p:sp>
        <p:nvSpPr>
          <p:cNvPr id="6" name="Text Box 8"/>
          <p:cNvSpPr txBox="1"/>
          <p:nvPr/>
        </p:nvSpPr>
        <p:spPr>
          <a:xfrm>
            <a:off x="669925" y="136144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GAT </a:t>
            </a:r>
            <a:r>
              <a:rPr lang="zh-CN" altLang="en-US" sz="2400"/>
              <a:t>的出现无疑增强了学习曲线</a:t>
            </a:r>
            <a:r>
              <a:rPr lang="zh-CN" altLang="en-US" sz="2400"/>
              <a:t>复杂度</a:t>
            </a:r>
            <a:endParaRPr lang="zh-CN" altLang="en-US" sz="2400"/>
          </a:p>
        </p:txBody>
      </p:sp>
      <p:sp>
        <p:nvSpPr>
          <p:cNvPr id="7" name="Text Box 8"/>
          <p:cNvSpPr txBox="1"/>
          <p:nvPr/>
        </p:nvSpPr>
        <p:spPr>
          <a:xfrm>
            <a:off x="669925" y="1821815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GAT == HKT ???</a:t>
            </a:r>
            <a:endParaRPr lang="en-US" altLang="zh-CN" sz="2400"/>
          </a:p>
        </p:txBody>
      </p:sp>
      <p:sp>
        <p:nvSpPr>
          <p:cNvPr id="8" name="Text Box 8"/>
          <p:cNvSpPr txBox="1"/>
          <p:nvPr/>
        </p:nvSpPr>
        <p:spPr>
          <a:xfrm>
            <a:off x="669925" y="228219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Rust 就是 Haskell 版本的 Cpp</a:t>
            </a:r>
            <a:r>
              <a:rPr lang="en-US" sz="2400"/>
              <a:t> ?</a:t>
            </a: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GAT </a:t>
            </a:r>
            <a:r>
              <a:rPr kumimoji="1" lang="zh-CN" altLang="en-US"/>
              <a:t>学习的歧途：</a:t>
            </a:r>
            <a:r>
              <a:rPr kumimoji="1" lang="en-US" altLang="zh-CN"/>
              <a:t>HKT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Box 8"/>
          <p:cNvSpPr txBox="1"/>
          <p:nvPr/>
        </p:nvSpPr>
        <p:spPr>
          <a:xfrm>
            <a:off x="669925" y="303784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monad不就是自函子范畴上的幺半群吗</a:t>
            </a:r>
            <a:r>
              <a:rPr lang="zh-CN" sz="2400"/>
              <a:t>？有什么难理解</a:t>
            </a:r>
            <a:r>
              <a:rPr lang="zh-CN" sz="2400"/>
              <a:t>的</a:t>
            </a:r>
            <a:endParaRPr lang="zh-CN" sz="2400"/>
          </a:p>
        </p:txBody>
      </p:sp>
      <p:sp>
        <p:nvSpPr>
          <p:cNvPr id="7" name="Text Box 8"/>
          <p:cNvSpPr txBox="1"/>
          <p:nvPr/>
        </p:nvSpPr>
        <p:spPr>
          <a:xfrm>
            <a:off x="669925" y="1462405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不理解</a:t>
            </a:r>
            <a:r>
              <a:rPr lang="en-US" altLang="zh-CN" sz="2400"/>
              <a:t> GAT  </a:t>
            </a:r>
            <a:r>
              <a:rPr lang="zh-CN" altLang="en-US" sz="2400"/>
              <a:t>就是因为不理解</a:t>
            </a:r>
            <a:r>
              <a:rPr lang="en-US" altLang="zh-CN" sz="2400"/>
              <a:t> Haskell </a:t>
            </a:r>
            <a:r>
              <a:rPr lang="zh-CN" altLang="en-US" sz="2400"/>
              <a:t>的</a:t>
            </a:r>
            <a:r>
              <a:rPr lang="en-US" altLang="zh-CN" sz="2400"/>
              <a:t> HKT ?</a:t>
            </a:r>
            <a:endParaRPr lang="en-US" altLang="zh-CN" sz="2400"/>
          </a:p>
        </p:txBody>
      </p:sp>
      <p:sp>
        <p:nvSpPr>
          <p:cNvPr id="3" name="Text Box 8"/>
          <p:cNvSpPr txBox="1"/>
          <p:nvPr/>
        </p:nvSpPr>
        <p:spPr>
          <a:xfrm>
            <a:off x="708660" y="1980565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不理解</a:t>
            </a:r>
            <a:r>
              <a:rPr lang="en-US" altLang="zh-CN" sz="2400"/>
              <a:t> Haskell </a:t>
            </a:r>
            <a:r>
              <a:rPr lang="zh-CN" altLang="en-US" sz="2400"/>
              <a:t>的</a:t>
            </a:r>
            <a:r>
              <a:rPr lang="en-US" altLang="zh-CN" sz="2400"/>
              <a:t> HKT </a:t>
            </a:r>
            <a:r>
              <a:rPr lang="zh-CN" altLang="en-US" sz="2400"/>
              <a:t>就是因为</a:t>
            </a:r>
            <a:r>
              <a:rPr lang="en-US" altLang="zh-CN" sz="2400"/>
              <a:t> </a:t>
            </a:r>
            <a:r>
              <a:rPr lang="zh-CN" altLang="en-US" sz="2400"/>
              <a:t>不理解</a:t>
            </a:r>
            <a:r>
              <a:rPr lang="en-US" altLang="zh-CN" sz="2400"/>
              <a:t> </a:t>
            </a:r>
            <a:r>
              <a:rPr lang="zh-CN" altLang="en-US" sz="2400"/>
              <a:t>范畴论</a:t>
            </a:r>
            <a:r>
              <a:rPr lang="en-US" altLang="zh-CN" sz="2400"/>
              <a:t> ?</a:t>
            </a:r>
            <a:endParaRPr lang="en-US" altLang="zh-CN" sz="2400"/>
          </a:p>
        </p:txBody>
      </p:sp>
      <p:sp>
        <p:nvSpPr>
          <p:cNvPr id="8" name="Text Box 8"/>
          <p:cNvSpPr txBox="1"/>
          <p:nvPr/>
        </p:nvSpPr>
        <p:spPr>
          <a:xfrm>
            <a:off x="708660" y="385191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/>
              <a:t>有人推荐：</a:t>
            </a:r>
            <a:r>
              <a:rPr sz="2400"/>
              <a:t>《给程序员看的范畴论》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GAT </a:t>
            </a:r>
            <a:r>
              <a:rPr kumimoji="1" lang="zh-CN" altLang="en-US"/>
              <a:t>学习的歧途：</a:t>
            </a:r>
            <a:r>
              <a:rPr kumimoji="1" lang="en-US" altLang="zh-CN"/>
              <a:t>HKT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Box 8"/>
          <p:cNvSpPr txBox="1"/>
          <p:nvPr/>
        </p:nvSpPr>
        <p:spPr>
          <a:xfrm>
            <a:off x="669925" y="184023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Arial Bold" panose="020B0604020202020204" charset="0"/>
                <a:cs typeface="Arial Bold" panose="020B0604020202020204" charset="0"/>
              </a:rPr>
              <a:t>Niko : GAT != HKT  </a:t>
            </a:r>
            <a:endParaRPr lang="en-US" altLang="zh-CN" sz="2400"/>
          </a:p>
        </p:txBody>
      </p:sp>
      <p:pic>
        <p:nvPicPr>
          <p:cNvPr id="3" name="图片 2" descr="Screen Shot 2022-11-25 at 10.58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845" y="1513840"/>
            <a:ext cx="5615305" cy="4450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16050" y="6160135"/>
            <a:ext cx="921512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>
                <a:sym typeface="+mn-ea"/>
              </a:rPr>
              <a:t>http://smallcultfollowing.com/babysteps/blog/2016/11/04/associated-type-constructors-part-3-what-higher-kinded-types-might-look-like/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669925" y="2862580"/>
            <a:ext cx="44462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GAT 是一次在类型系统理论和解决实际问题过程中最前沿的探索，直接拿来 Haskell 的 HKT 无法解决 Rust 遇到的问题。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GAT </a:t>
            </a:r>
            <a:r>
              <a:rPr kumimoji="1" lang="zh-CN" altLang="en-US"/>
              <a:t>学习的歧途：</a:t>
            </a:r>
            <a:r>
              <a:rPr kumimoji="1" lang="en-US" altLang="zh-CN"/>
              <a:t>HKT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Box 8"/>
          <p:cNvSpPr txBox="1"/>
          <p:nvPr/>
        </p:nvSpPr>
        <p:spPr>
          <a:xfrm>
            <a:off x="669925" y="1115060"/>
            <a:ext cx="10154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换个思路：</a:t>
            </a:r>
            <a:r>
              <a:rPr lang="en-US" altLang="zh-CN" sz="2400"/>
              <a:t>GAT </a:t>
            </a:r>
            <a:r>
              <a:rPr lang="zh-CN" altLang="en-US" sz="2400"/>
              <a:t>是对大一统抽象追求的产物</a:t>
            </a:r>
            <a:r>
              <a:rPr lang="en-US" altLang="zh-CN" sz="2400"/>
              <a:t>   </a:t>
            </a:r>
            <a:r>
              <a:rPr lang="zh-CN" altLang="en-US" sz="2400"/>
              <a:t>｜</a:t>
            </a:r>
            <a:r>
              <a:rPr lang="en-US" altLang="zh-CN" sz="2400"/>
              <a:t> </a:t>
            </a:r>
            <a:r>
              <a:rPr lang="zh-CN" altLang="en-US" sz="2400"/>
              <a:t>案例研究</a:t>
            </a:r>
            <a:r>
              <a:rPr lang="en-US" altLang="zh-CN" sz="2400"/>
              <a:t> bevy 0.8</a:t>
            </a:r>
            <a:endParaRPr lang="en-US" altLang="zh-CN" sz="2400"/>
          </a:p>
        </p:txBody>
      </p:sp>
      <p:pic>
        <p:nvPicPr>
          <p:cNvPr id="6" name="图片 5" descr="Screen Shot 2022-11-25 at 11.20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706880"/>
            <a:ext cx="5715635" cy="2635250"/>
          </a:xfrm>
          <a:prstGeom prst="rect">
            <a:avLst/>
          </a:prstGeom>
        </p:spPr>
      </p:pic>
      <p:pic>
        <p:nvPicPr>
          <p:cNvPr id="9" name="图片 8" descr="Screen Shot 2022-11-25 at 11.21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4473575"/>
            <a:ext cx="5740400" cy="1957705"/>
          </a:xfrm>
          <a:prstGeom prst="rect">
            <a:avLst/>
          </a:prstGeom>
        </p:spPr>
      </p:pic>
      <p:pic>
        <p:nvPicPr>
          <p:cNvPr id="10" name="图片 9" descr="Screen Shot 2022-11-25 at 11.21.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0" y="1706880"/>
            <a:ext cx="3570605" cy="48526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86575" y="4192905"/>
            <a:ext cx="5092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/>
              <a:t>+</a:t>
            </a:r>
            <a:endParaRPr lang="en-US" altLang="zh-CN" sz="4400"/>
          </a:p>
        </p:txBody>
      </p:sp>
      <p:sp>
        <p:nvSpPr>
          <p:cNvPr id="12" name="文本框 11"/>
          <p:cNvSpPr txBox="1"/>
          <p:nvPr/>
        </p:nvSpPr>
        <p:spPr>
          <a:xfrm>
            <a:off x="5492750" y="4192905"/>
            <a:ext cx="5092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/>
              <a:t>+</a:t>
            </a:r>
            <a:endParaRPr lang="en-US" altLang="zh-CN" sz="4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THEME" val="https://www.islide.cc;"/>
</p:tagLst>
</file>

<file path=ppt/tags/tag2.xml><?xml version="1.0" encoding="utf-8"?>
<p:tagLst xmlns:p="http://schemas.openxmlformats.org/presentationml/2006/main">
  <p:tag name="ISLIDE.THEME" val="https://www.islide.cc;"/>
</p:tagLst>
</file>

<file path=ppt/tags/tag3.xml><?xml version="1.0" encoding="utf-8"?>
<p:tagLst xmlns:p="http://schemas.openxmlformats.org/presentationml/2006/main">
  <p:tag name="ISLIDE.THEME" val="https://www.islide.cc;"/>
</p:tagLst>
</file>

<file path=ppt/tags/tag4.xml><?xml version="1.0" encoding="utf-8"?>
<p:tagLst xmlns:p="http://schemas.openxmlformats.org/presentationml/2006/main">
  <p:tag name="ISLIDE.THEME" val="https://www.islide.cc;"/>
</p:tagLst>
</file>

<file path=ppt/tags/tag5.xml><?xml version="1.0" encoding="utf-8"?>
<p:tagLst xmlns:p="http://schemas.openxmlformats.org/presentationml/2006/main">
  <p:tag name="ISLIDE.THEME" val="https://www.islide.cc;"/>
</p:tagLst>
</file>

<file path=ppt/tags/tag6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  <p:tag name="ISLIDE.THEME" val="1f6c1c56-6686-42c6-a0d3-329ea1efd856"/>
</p:tagLst>
</file>

<file path=ppt/theme/theme1.xml><?xml version="1.0" encoding="utf-8"?>
<a:theme xmlns:a="http://schemas.openxmlformats.org/drawingml/2006/main" name="主题5">
  <a:themeElements>
    <a:clrScheme name="自定义 1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71C7"/>
      </a:accent1>
      <a:accent2>
        <a:srgbClr val="090265"/>
      </a:accent2>
      <a:accent3>
        <a:srgbClr val="4B4BFF"/>
      </a:accent3>
      <a:accent4>
        <a:srgbClr val="FA30F0"/>
      </a:accent4>
      <a:accent5>
        <a:srgbClr val="FF0F80"/>
      </a:accent5>
      <a:accent6>
        <a:srgbClr val="FF92C5"/>
      </a:accent6>
      <a:hlink>
        <a:srgbClr val="18D8F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5">
  <a:themeElements>
    <a:clrScheme name="自定义 1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71C7"/>
      </a:accent1>
      <a:accent2>
        <a:srgbClr val="090265"/>
      </a:accent2>
      <a:accent3>
        <a:srgbClr val="4B4BFF"/>
      </a:accent3>
      <a:accent4>
        <a:srgbClr val="FA30F0"/>
      </a:accent4>
      <a:accent5>
        <a:srgbClr val="FF0F80"/>
      </a:accent5>
      <a:accent6>
        <a:srgbClr val="FF92C5"/>
      </a:accent6>
      <a:hlink>
        <a:srgbClr val="18D8F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0</TotalTime>
  <Words>3964</Words>
  <Application>WPS 演示</Application>
  <PresentationFormat>宽屏</PresentationFormat>
  <Paragraphs>351</Paragraphs>
  <Slides>42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汉仪旗黑</vt:lpstr>
      <vt:lpstr>黑体</vt:lpstr>
      <vt:lpstr>汉仪中黑KW</vt:lpstr>
      <vt:lpstr>Impact</vt:lpstr>
      <vt:lpstr>宋体</vt:lpstr>
      <vt:lpstr>Arial Unicode MS</vt:lpstr>
      <vt:lpstr>Calibri</vt:lpstr>
      <vt:lpstr>Helvetica Neue</vt:lpstr>
      <vt:lpstr>汉仪书宋二KW</vt:lpstr>
      <vt:lpstr>微软雅黑</vt:lpstr>
      <vt:lpstr>等线</vt:lpstr>
      <vt:lpstr>汉仪中等线KW</vt:lpstr>
      <vt:lpstr/>
      <vt:lpstr>苹方-简</vt:lpstr>
      <vt:lpstr>PingFang SC Regular</vt:lpstr>
      <vt:lpstr>Arial Bold</vt:lpstr>
      <vt:lpstr>Apple Color Emoji</vt:lpstr>
      <vt:lpstr>主题5</vt:lpstr>
      <vt:lpstr>1_主题5</vt:lpstr>
      <vt:lpstr>TCLayout.ActiveDocument.1</vt:lpstr>
      <vt:lpstr>Rust 与 开源 一门语言如何在开源中成长</vt:lpstr>
      <vt:lpstr>PowerPoint 演示文稿</vt:lpstr>
      <vt:lpstr>PowerPoint 演示文稿</vt:lpstr>
      <vt:lpstr>个人简介</vt:lpstr>
      <vt:lpstr>抽象是人类永恒的追求</vt:lpstr>
      <vt:lpstr>抽象是人类永恒的追求</vt:lpstr>
      <vt:lpstr>GAT 学习的歧途：HKT</vt:lpstr>
      <vt:lpstr>GAT 学习的歧途：HKT</vt:lpstr>
      <vt:lpstr>GAT 学习的歧途：HKT</vt:lpstr>
      <vt:lpstr>GAT 学习的歧途：HKT</vt:lpstr>
      <vt:lpstr>GAT 学习的歧途：HKT</vt:lpstr>
      <vt:lpstr>PowerPoint 演示文稿</vt:lpstr>
      <vt:lpstr>Rust 语言介绍</vt:lpstr>
      <vt:lpstr>起源：Rust 混合范式的本质</vt:lpstr>
      <vt:lpstr>起源：Rust 混合范式的本质</vt:lpstr>
      <vt:lpstr>起源：Rust 混合范式的本质</vt:lpstr>
      <vt:lpstr>起源：Rust 混合范式的本质</vt:lpstr>
      <vt:lpstr>起源：Rust 混合范式的本质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Rust 抽象之殇</vt:lpstr>
      <vt:lpstr>GAT 诞生新的设计模式</vt:lpstr>
      <vt:lpstr>Thanks </vt:lpstr>
    </vt:vector>
  </TitlesOfParts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Summer2021 PowerPoint Standard Template</dc:title>
  <dc:creator>cc</dc:creator>
  <cp:lastModifiedBy>Alex</cp:lastModifiedBy>
  <cp:revision>262</cp:revision>
  <cp:lastPrinted>2022-11-26T01:04:25Z</cp:lastPrinted>
  <dcterms:created xsi:type="dcterms:W3CDTF">2022-11-26T01:04:25Z</dcterms:created>
  <dcterms:modified xsi:type="dcterms:W3CDTF">2022-11-26T01:04:25Z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2052-4.6.1.7467</vt:lpwstr>
  </property>
  <property fmtid="{D5CDD505-2E9C-101B-9397-08002B2CF9AE}" pid="4" name="ICV">
    <vt:lpwstr>18207101B50C184DA5208063A426D7E9</vt:lpwstr>
  </property>
</Properties>
</file>